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20"/>
  </p:notesMasterIdLst>
  <p:sldIdLst>
    <p:sldId id="347" r:id="rId2"/>
    <p:sldId id="379" r:id="rId3"/>
    <p:sldId id="357" r:id="rId4"/>
    <p:sldId id="364" r:id="rId5"/>
    <p:sldId id="365" r:id="rId6"/>
    <p:sldId id="367" r:id="rId7"/>
    <p:sldId id="369" r:id="rId8"/>
    <p:sldId id="371" r:id="rId9"/>
    <p:sldId id="372" r:id="rId10"/>
    <p:sldId id="373" r:id="rId11"/>
    <p:sldId id="375" r:id="rId12"/>
    <p:sldId id="370" r:id="rId13"/>
    <p:sldId id="378" r:id="rId14"/>
    <p:sldId id="380" r:id="rId15"/>
    <p:sldId id="381" r:id="rId16"/>
    <p:sldId id="388" r:id="rId17"/>
    <p:sldId id="383" r:id="rId18"/>
    <p:sldId id="3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5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2758"/>
    <a:srgbClr val="00CC00"/>
    <a:srgbClr val="029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20" autoAdjust="0"/>
    <p:restoredTop sz="83145" autoAdjust="0"/>
  </p:normalViewPr>
  <p:slideViewPr>
    <p:cSldViewPr snapToGrid="0" snapToObjects="1">
      <p:cViewPr varScale="1">
        <p:scale>
          <a:sx n="105" d="100"/>
          <a:sy n="105" d="100"/>
        </p:scale>
        <p:origin x="1986" y="102"/>
      </p:cViewPr>
      <p:guideLst>
        <p:guide orient="horz" pos="2160"/>
        <p:guide pos="2880"/>
        <p:guide pos="1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68A4A-FD46-BF46-9703-96ADBFD9F5C0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70490A-655E-3C47-90D6-42503599E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02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4926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740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Domain Types are an easy win in order to take advantage of F#’s power type system in C# (it might not require manager approval also)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DU’s, Records, Pattern Matching,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Edges you can start at a Repository work yourself up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Its what we did</a:t>
            </a:r>
          </a:p>
          <a:p>
            <a:pPr marL="171450" lvl="0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Adhoc</a:t>
            </a:r>
            <a:r>
              <a:rPr lang="en-US" dirty="0"/>
              <a:t> Processes, these are usually random applications that you have lying around to do random things that you could easily convert over to F# without affecting the rest of the system.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30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05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things such as these head on… don’t shy away from them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Show how fast it has taken to bring your team up to speak,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from a new tech stand point it will cost the company no money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 productivity stand point the returns will be greater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hiring survey’s throughout the company and workshops would be a great way to show that there is interest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027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things such as these head on… don’t shy away from them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Show how fast it has taken to bring your team up to speak,</a:t>
            </a:r>
          </a:p>
          <a:p>
            <a:pPr marL="171450" indent="-171450">
              <a:buFontTx/>
              <a:buChar char="-"/>
            </a:pPr>
            <a:r>
              <a:rPr lang="en-US" dirty="0"/>
              <a:t>Show that from a new tech stand point it will cost the company no money</a:t>
            </a:r>
          </a:p>
          <a:p>
            <a:pPr marL="171450" indent="-171450">
              <a:buFontTx/>
              <a:buChar char="-"/>
            </a:pPr>
            <a:r>
              <a:rPr lang="en-US" dirty="0"/>
              <a:t>From a productivity stand point the returns will be greater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For hiring survey’s throughout the company and workshops would be a great way to show that there is interest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2310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today I would like to focus on two things</a:t>
            </a:r>
          </a:p>
          <a:p>
            <a:endParaRPr lang="en-US" dirty="0"/>
          </a:p>
          <a:p>
            <a:r>
              <a:rPr lang="en-US" dirty="0"/>
              <a:t>First</a:t>
            </a:r>
          </a:p>
          <a:p>
            <a:r>
              <a:rPr lang="en-US" dirty="0"/>
              <a:t>I would like to tell you the story about how we were able to get F# approved at Pluralsight. My hope is that from our experience you can take at least a few things you can apply to your current job situation to help you in your journey to get F# approved.</a:t>
            </a:r>
          </a:p>
          <a:p>
            <a:endParaRPr lang="en-US" dirty="0"/>
          </a:p>
          <a:p>
            <a:r>
              <a:rPr lang="en-US" dirty="0"/>
              <a:t>After that I would like to spend the bulk of our time together showing you what its like to work in a mixed solution and showing you some things you can do to make interop in between C# and F# a little easier.</a:t>
            </a:r>
          </a:p>
          <a:p>
            <a:endParaRPr lang="en-US" dirty="0"/>
          </a:p>
          <a:p>
            <a:r>
              <a:rPr lang="en-US" dirty="0"/>
              <a:t>Again my hope is that you will be able to apply a few or a lot of the things that you learn today to help you on your F# journey.</a:t>
            </a:r>
          </a:p>
          <a:p>
            <a:endParaRPr lang="en-US" dirty="0"/>
          </a:p>
          <a:p>
            <a:r>
              <a:rPr lang="en-US" dirty="0"/>
              <a:t>****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So.. Lets jump into an overview of some the things I will be covering today. I will be talking about Introducing F# to your org. Once you have that approval… where do you even start? Where does it make more sense? And finally I would like to end with a little demo of what it is like to work on a mixed C#/ F# solution, and to give you some tips and tricks that have made it easier for us to work in a mixed codebase. Anyways lets jump right into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153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about me being the most resistant in the team to switch</a:t>
            </a:r>
          </a:p>
          <a:p>
            <a:endParaRPr lang="en-US" dirty="0"/>
          </a:p>
          <a:p>
            <a:r>
              <a:rPr lang="en-US" dirty="0"/>
              <a:t>Misunderstanding – Fear of the unknown – Help them realize that you might already be doing a lot of FP and might not even realize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83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731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61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701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575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8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9424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70490A-655E-3C47-90D6-42503599ED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5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33772" y="394774"/>
            <a:ext cx="8076461" cy="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533772" y="6466710"/>
            <a:ext cx="8076461" cy="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776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7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| Title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355147" y="426705"/>
            <a:ext cx="2639105" cy="5990425"/>
          </a:xfrm>
        </p:spPr>
        <p:txBody>
          <a:bodyPr anchor="ctr"/>
          <a:lstStyle>
            <a:lvl1pPr algn="r">
              <a:lnSpc>
                <a:spcPct val="100000"/>
              </a:lnSpc>
              <a:defRPr sz="1800">
                <a:solidFill>
                  <a:schemeClr val="accent1"/>
                </a:solidFill>
              </a:defRPr>
            </a:lvl1pPr>
            <a:lvl2pPr marL="439502" indent="-216698" algn="r">
              <a:lnSpc>
                <a:spcPct val="100000"/>
              </a:lnSpc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2pPr>
            <a:lvl3pPr marL="662306" indent="-215174" algn="r">
              <a:lnSpc>
                <a:spcPct val="100000"/>
              </a:lnSpc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3pPr>
            <a:lvl4pPr marL="822543" indent="-160236" algn="r">
              <a:lnSpc>
                <a:spcPct val="100000"/>
              </a:lnSpc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4pPr>
            <a:lvl5pPr marL="1046872" indent="-224330" algn="r">
              <a:lnSpc>
                <a:spcPct val="100000"/>
              </a:lnSpc>
              <a:buFont typeface="Myriad Pro" panose="020B0503030403020204" pitchFamily="34" charset="0"/>
              <a:buChar char=" "/>
              <a:defRPr sz="1800" b="0" i="0">
                <a:solidFill>
                  <a:schemeClr val="accent1"/>
                </a:solidFill>
                <a:latin typeface="Montserrat Light" charset="0"/>
                <a:ea typeface="Montserrat Light" charset="0"/>
                <a:cs typeface="Montserrat Light" charset="0"/>
              </a:defRPr>
            </a:lvl5pPr>
          </a:lstStyle>
          <a:p>
            <a:pPr lvl="0"/>
            <a:r>
              <a:rPr lang="en-US" dirty="0"/>
              <a:t>Click to add short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438525" y="426705"/>
            <a:ext cx="0" cy="5990425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sz="quarter" idx="14" hasCustomPrompt="1"/>
          </p:nvPr>
        </p:nvSpPr>
        <p:spPr>
          <a:xfrm>
            <a:off x="3802284" y="1598904"/>
            <a:ext cx="4705109" cy="3646025"/>
          </a:xfrm>
        </p:spPr>
        <p:txBody>
          <a:bodyPr anchor="ctr"/>
          <a:lstStyle>
            <a:lvl1pPr>
              <a:lnSpc>
                <a:spcPct val="100000"/>
              </a:lnSpc>
              <a:defRPr sz="2700">
                <a:latin typeface="+mj-lt"/>
              </a:defRPr>
            </a:lvl1pPr>
          </a:lstStyle>
          <a:p>
            <a:pPr lvl="0"/>
            <a:r>
              <a:rPr lang="en-US" dirty="0"/>
              <a:t>Click Text to Add Title or Click Icon to Add Graphic</a:t>
            </a:r>
          </a:p>
        </p:txBody>
      </p:sp>
    </p:spTree>
    <p:extLst>
      <p:ext uri="{BB962C8B-B14F-4D97-AF65-F5344CB8AC3E}">
        <p14:creationId xmlns:p14="http://schemas.microsoft.com/office/powerpoint/2010/main" val="33644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17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1899" y="1831341"/>
            <a:ext cx="1877444" cy="2658533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Rounded Light" charset="0"/>
                <a:ea typeface="Gotham Rounded Light" charset="0"/>
                <a:cs typeface="Gotham Rounded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6002" y="4683936"/>
            <a:ext cx="1877444" cy="1231106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6743323" y="1831341"/>
            <a:ext cx="1877444" cy="2658533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Rounded Light" charset="0"/>
                <a:ea typeface="Gotham Rounded Light" charset="0"/>
                <a:cs typeface="Gotham Rounded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6" name="Content Placeholder 11"/>
          <p:cNvSpPr>
            <a:spLocks noGrp="1"/>
          </p:cNvSpPr>
          <p:nvPr>
            <p:ph sz="quarter" idx="23" hasCustomPrompt="1"/>
          </p:nvPr>
        </p:nvSpPr>
        <p:spPr>
          <a:xfrm>
            <a:off x="2598051" y="1831341"/>
            <a:ext cx="1877444" cy="2658533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Rounded Light" charset="0"/>
                <a:ea typeface="Gotham Rounded Light" charset="0"/>
                <a:cs typeface="Gotham Rounded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4670687" y="1831341"/>
            <a:ext cx="1877444" cy="2658533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Rounded Light" charset="0"/>
                <a:ea typeface="Gotham Rounded Light" charset="0"/>
                <a:cs typeface="Gotham Rounded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8051" y="4683936"/>
            <a:ext cx="1877444" cy="1231106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670100" y="4683936"/>
            <a:ext cx="1877444" cy="1231106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743323" y="4683936"/>
            <a:ext cx="1877444" cy="1231106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450"/>
              </a:spcBef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 </a:t>
            </a:r>
          </a:p>
        </p:txBody>
      </p:sp>
    </p:spTree>
    <p:extLst>
      <p:ext uri="{BB962C8B-B14F-4D97-AF65-F5344CB8AC3E}">
        <p14:creationId xmlns:p14="http://schemas.microsoft.com/office/powerpoint/2010/main" val="46687118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Image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526002" y="1828801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29481" y="3365945"/>
            <a:ext cx="2472049" cy="472978"/>
          </a:xfr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6" hasCustomPrompt="1"/>
          </p:nvPr>
        </p:nvSpPr>
        <p:spPr>
          <a:xfrm>
            <a:off x="6130769" y="1828801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134248" y="3365945"/>
            <a:ext cx="2472049" cy="472978"/>
          </a:xfrm>
        </p:spPr>
        <p:txBody>
          <a:bodyPr/>
          <a:lstStyle>
            <a:lvl1pPr algn="ctr">
              <a:lnSpc>
                <a:spcPct val="100000"/>
              </a:lnSpc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3337235" y="1828801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340714" y="3365945"/>
            <a:ext cx="2472049" cy="472978"/>
          </a:xfrm>
        </p:spPr>
        <p:txBody>
          <a:bodyPr/>
          <a:lstStyle>
            <a:lvl1pPr algn="ctr">
              <a:lnSpc>
                <a:spcPct val="100000"/>
              </a:lnSpc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20" hasCustomPrompt="1"/>
          </p:nvPr>
        </p:nvSpPr>
        <p:spPr>
          <a:xfrm>
            <a:off x="526002" y="4026038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529481" y="5563182"/>
            <a:ext cx="2472049" cy="472978"/>
          </a:xfrm>
        </p:spPr>
        <p:txBody>
          <a:bodyPr/>
          <a:lstStyle>
            <a:lvl1pPr algn="ctr">
              <a:lnSpc>
                <a:spcPct val="100000"/>
              </a:lnSpc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Content Placeholder 11"/>
          <p:cNvSpPr>
            <a:spLocks noGrp="1"/>
          </p:cNvSpPr>
          <p:nvPr>
            <p:ph sz="quarter" idx="22" hasCustomPrompt="1"/>
          </p:nvPr>
        </p:nvSpPr>
        <p:spPr>
          <a:xfrm>
            <a:off x="6130769" y="4026038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6134248" y="5563182"/>
            <a:ext cx="2472049" cy="472978"/>
          </a:xfrm>
        </p:spPr>
        <p:txBody>
          <a:bodyPr/>
          <a:lstStyle>
            <a:lvl1pPr algn="ctr">
              <a:lnSpc>
                <a:spcPct val="100000"/>
              </a:lnSpc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5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337235" y="4026038"/>
            <a:ext cx="2483348" cy="1393959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50" b="0" i="0" baseline="0">
                <a:latin typeface="Gotham Light" charset="0"/>
                <a:ea typeface="Gotham Light" charset="0"/>
                <a:cs typeface="Gotham Light" charset="0"/>
              </a:defRPr>
            </a:lvl1pPr>
            <a:lvl2pPr algn="ctr">
              <a:defRPr sz="1650"/>
            </a:lvl2pPr>
            <a:lvl3pPr algn="ctr">
              <a:defRPr sz="1650"/>
            </a:lvl3pPr>
            <a:lvl4pPr algn="ctr">
              <a:defRPr sz="1650"/>
            </a:lvl4pPr>
            <a:lvl5pPr algn="ctr">
              <a:defRPr sz="1650"/>
            </a:lvl5pPr>
          </a:lstStyle>
          <a:p>
            <a:pPr lvl="0"/>
            <a:r>
              <a:rPr lang="en-US" dirty="0"/>
              <a:t>Click to add image</a:t>
            </a:r>
          </a:p>
        </p:txBody>
      </p:sp>
      <p:sp>
        <p:nvSpPr>
          <p:cNvPr id="36" name="Text Placeholder 3"/>
          <p:cNvSpPr>
            <a:spLocks noGrp="1"/>
          </p:cNvSpPr>
          <p:nvPr>
            <p:ph type="body" sz="quarter" idx="25" hasCustomPrompt="1"/>
          </p:nvPr>
        </p:nvSpPr>
        <p:spPr>
          <a:xfrm>
            <a:off x="3340714" y="5563182"/>
            <a:ext cx="2472049" cy="472978"/>
          </a:xfrm>
        </p:spPr>
        <p:txBody>
          <a:bodyPr/>
          <a:lstStyle>
            <a:lvl1pPr algn="ctr">
              <a:lnSpc>
                <a:spcPct val="100000"/>
              </a:lnSpc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13964143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4662998" y="1828801"/>
            <a:ext cx="3943350" cy="3488267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6" y="1828801"/>
            <a:ext cx="3943350" cy="3488267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55596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21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21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828801"/>
            <a:ext cx="2571750" cy="3496733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828801"/>
            <a:ext cx="2571750" cy="3496733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828801"/>
            <a:ext cx="2571750" cy="3496733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421745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20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20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7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4662998" y="3723593"/>
            <a:ext cx="3943350" cy="1618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526002" y="3723593"/>
            <a:ext cx="3943350" cy="1618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4662998" y="1828801"/>
            <a:ext cx="3943350" cy="1618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526002" y="1828801"/>
            <a:ext cx="3943350" cy="1618875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90141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8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8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7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8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7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4672890" y="3707239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1916651" y="3707239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9889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337724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8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20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20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7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x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10"/>
          <p:cNvSpPr>
            <a:spLocks noGrp="1"/>
          </p:cNvSpPr>
          <p:nvPr>
            <p:ph sz="quarter" idx="18" hasCustomPrompt="1"/>
          </p:nvPr>
        </p:nvSpPr>
        <p:spPr>
          <a:xfrm>
            <a:off x="6038480" y="3707239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7" hasCustomPrompt="1"/>
          </p:nvPr>
        </p:nvSpPr>
        <p:spPr>
          <a:xfrm>
            <a:off x="3282240" y="3707239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6" hasCustomPrompt="1"/>
          </p:nvPr>
        </p:nvSpPr>
        <p:spPr>
          <a:xfrm>
            <a:off x="526001" y="3707239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6038480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1" hasCustomPrompt="1"/>
          </p:nvPr>
        </p:nvSpPr>
        <p:spPr>
          <a:xfrm>
            <a:off x="3282240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Content Placeholder 10"/>
          <p:cNvSpPr>
            <a:spLocks noGrp="1"/>
          </p:cNvSpPr>
          <p:nvPr>
            <p:ph sz="quarter" idx="10" hasCustomPrompt="1"/>
          </p:nvPr>
        </p:nvSpPr>
        <p:spPr>
          <a:xfrm>
            <a:off x="526001" y="1828800"/>
            <a:ext cx="2571750" cy="1643694"/>
          </a:xfrm>
          <a:solidFill>
            <a:schemeClr val="bg2"/>
          </a:solidFill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93272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9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3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9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3" presetClass="emph" presetSubtype="1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 override="childStyle">
                                        <p:cTn id="6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0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0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8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20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20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7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3" presetClass="emph" presetSubtype="1" nodeType="withEffect">
                  <p:stCondLst>
                    <p:cond delay="0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  <p:childTnLst>
                    <p:set>
                      <p:cBhvr override="childStyle">
                        <p:cTn dur="indefinite"/>
                        <p:tgtEl>
                          <p:spTgt spid="19"/>
                        </p:tgtEl>
                        <p:attrNameLst>
                          <p:attrName>style.color</p:attrName>
                        </p:attrNameLst>
                      </p:cBhvr>
                      <p:to>
                        <p:clrVal>
                          <a:schemeClr val="hlink"/>
                        </p:clrVal>
                      </p:to>
                    </p:set>
                  </p:childTnLst>
                </p:cTn>
              </p:par>
            </p:tnLst>
          </p:tmpl>
        </p:tmplLst>
      </p:bldP>
      <p:bldP spid="19" grpId="1" animBg="1">
        <p:tmplLst>
          <p:tmpl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a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1076328"/>
            <a:ext cx="7552679" cy="2720171"/>
          </a:xfrm>
        </p:spPr>
        <p:txBody>
          <a:bodyPr anchor="b">
            <a:normAutofit/>
          </a:bodyPr>
          <a:lstStyle>
            <a:lvl1pPr algn="l">
              <a:defRPr sz="3599" spc="-84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“Click to add quote. Don’t forget quotation marks”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791986" y="3990977"/>
            <a:ext cx="7552885" cy="561975"/>
          </a:xfrm>
        </p:spPr>
        <p:txBody>
          <a:bodyPr/>
          <a:lstStyle>
            <a:lvl1pPr marL="0" indent="0">
              <a:buNone/>
              <a:defRPr sz="1800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Person Quoted</a:t>
            </a:r>
          </a:p>
        </p:txBody>
      </p:sp>
    </p:spTree>
    <p:extLst>
      <p:ext uri="{BB962C8B-B14F-4D97-AF65-F5344CB8AC3E}">
        <p14:creationId xmlns:p14="http://schemas.microsoft.com/office/powerpoint/2010/main" val="3303193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SGHT WEB PHOTO 002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0" b="5953"/>
          <a:stretch/>
        </p:blipFill>
        <p:spPr>
          <a:xfrm>
            <a:off x="0" y="2"/>
            <a:ext cx="9144000" cy="6857999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364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792334" y="3006661"/>
            <a:ext cx="755267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99" b="0" i="0">
                <a:latin typeface="Montserrat Light" charset="0"/>
                <a:ea typeface="Montserrat Light" charset="0"/>
                <a:cs typeface="Montserrat Light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792334" y="2071872"/>
            <a:ext cx="7552679" cy="833377"/>
          </a:xfrm>
        </p:spPr>
        <p:txBody>
          <a:bodyPr anchor="b">
            <a:normAutofit/>
          </a:bodyPr>
          <a:lstStyle>
            <a:lvl1pPr algn="l">
              <a:defRPr sz="3599" spc="-84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1130427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362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LSGHT WEB PHOTO 015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04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767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SGHT WEB PHOTO 022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8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771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SGHT WEB PHOTO 025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4"/>
          <a:stretch/>
        </p:blipFill>
        <p:spPr>
          <a:xfrm>
            <a:off x="0" y="0"/>
            <a:ext cx="9144000" cy="7023736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7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SGHT WEB PHOTO 044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9" b="9214"/>
          <a:stretch/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428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LSGHT WEB PHOTO 093 dark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" b="12983"/>
          <a:stretch/>
        </p:blipFill>
        <p:spPr>
          <a:xfrm>
            <a:off x="0" y="-1"/>
            <a:ext cx="9144000" cy="692489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3801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62865" y="83820"/>
            <a:ext cx="9007393" cy="6680774"/>
          </a:xfrm>
          <a:prstGeom prst="rect">
            <a:avLst/>
          </a:prstGeom>
          <a:noFill/>
          <a:ln w="190500" cap="sq">
            <a:solidFill>
              <a:schemeClr val="bg1"/>
            </a:solidFill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32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529889" y="588392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/>
            </a:lvl1pPr>
          </a:lstStyle>
          <a:p>
            <a:r>
              <a:rPr lang="en-US" dirty="0"/>
              <a:t>Click to Add Slide Title in Title Case</a:t>
            </a:r>
          </a:p>
        </p:txBody>
      </p:sp>
    </p:spTree>
    <p:extLst>
      <p:ext uri="{BB962C8B-B14F-4D97-AF65-F5344CB8AC3E}">
        <p14:creationId xmlns:p14="http://schemas.microsoft.com/office/powerpoint/2010/main" val="2679096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9889" y="1430901"/>
            <a:ext cx="8084228" cy="49434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9889" y="499087"/>
            <a:ext cx="8084228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/>
          <a:p>
            <a:r>
              <a:rPr lang="en-US" dirty="0"/>
              <a:t>Click to edit slide title in sentence case</a:t>
            </a:r>
          </a:p>
        </p:txBody>
      </p:sp>
    </p:spTree>
    <p:extLst>
      <p:ext uri="{BB962C8B-B14F-4D97-AF65-F5344CB8AC3E}">
        <p14:creationId xmlns:p14="http://schemas.microsoft.com/office/powerpoint/2010/main" val="188241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</p:sldLayoutIdLst>
  <p:hf hdr="0" dt="0"/>
  <p:txStyles>
    <p:titleStyle>
      <a:lvl1pPr algn="ctr" defTabSz="439502" rtl="0" eaLnBrk="1" latinLnBrk="0" hangingPunct="1">
        <a:lnSpc>
          <a:spcPct val="85000"/>
        </a:lnSpc>
        <a:spcBef>
          <a:spcPct val="0"/>
        </a:spcBef>
        <a:buNone/>
        <a:defRPr sz="2700" b="0" i="0" kern="1200" cap="none" baseline="0">
          <a:solidFill>
            <a:schemeClr val="tx1"/>
          </a:solidFill>
          <a:latin typeface="+mj-lt"/>
          <a:ea typeface="Montserrat Ultra Light" charset="0"/>
          <a:cs typeface="Montserrat Ultra Light" charset="0"/>
        </a:defRPr>
      </a:lvl1pPr>
    </p:titleStyle>
    <p:bodyStyle>
      <a:lvl1pPr marL="42863" indent="-42863" algn="l" defTabSz="439502" rtl="0" eaLnBrk="1" latinLnBrk="0" hangingPunct="1">
        <a:lnSpc>
          <a:spcPts val="1560"/>
        </a:lnSpc>
        <a:spcBef>
          <a:spcPts val="1350"/>
        </a:spcBef>
        <a:buClrTx/>
        <a:buSzPct val="25000"/>
        <a:buFont typeface="Myriad Pro" panose="020B0503030403020204" pitchFamily="34" charset="0"/>
        <a:buChar char=" "/>
        <a:defRPr sz="1800" b="0" i="0" kern="1200">
          <a:solidFill>
            <a:schemeClr val="tx1"/>
          </a:solidFill>
          <a:latin typeface="+mn-lt"/>
          <a:ea typeface="Montserrat Light" charset="0"/>
          <a:cs typeface="Montserrat Light" charset="0"/>
        </a:defRPr>
      </a:lvl1pPr>
      <a:lvl2pPr marL="439502" indent="-216698" algn="l" defTabSz="439502" rtl="0" eaLnBrk="1" latinLnBrk="0" hangingPunct="1">
        <a:lnSpc>
          <a:spcPts val="1560"/>
        </a:lnSpc>
        <a:spcBef>
          <a:spcPts val="450"/>
        </a:spcBef>
        <a:buClrTx/>
        <a:buSzPct val="100000"/>
        <a:buFont typeface="Lucida Grande"/>
        <a:buChar char="-"/>
        <a:defRPr sz="1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2pPr>
      <a:lvl3pPr marL="662306" indent="-215174" algn="l" defTabSz="439502" rtl="0" eaLnBrk="1" latinLnBrk="0" hangingPunct="1">
        <a:lnSpc>
          <a:spcPts val="1560"/>
        </a:lnSpc>
        <a:spcBef>
          <a:spcPts val="450"/>
        </a:spcBef>
        <a:buClrTx/>
        <a:buSzPct val="100000"/>
        <a:buFont typeface="Lucida Grande"/>
        <a:buChar char="•"/>
        <a:defRPr sz="18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3pPr>
      <a:lvl4pPr marL="822543" indent="-160236" algn="l" defTabSz="439502" rtl="0" eaLnBrk="1" latinLnBrk="0" hangingPunct="1">
        <a:lnSpc>
          <a:spcPts val="1560"/>
        </a:lnSpc>
        <a:spcBef>
          <a:spcPts val="450"/>
        </a:spcBef>
        <a:buClrTx/>
        <a:buSzPct val="100000"/>
        <a:buFont typeface="Wingdings" panose="05000000000000000000" pitchFamily="2" charset="2"/>
        <a:buChar char="§"/>
        <a:defRPr sz="1800" b="0" i="0" kern="1200" baseline="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4pPr>
      <a:lvl5pPr marL="1046872" indent="-224330" algn="l" defTabSz="439502" rtl="0" eaLnBrk="1" latinLnBrk="0" hangingPunct="1">
        <a:lnSpc>
          <a:spcPts val="1560"/>
        </a:lnSpc>
        <a:spcBef>
          <a:spcPts val="450"/>
        </a:spcBef>
        <a:buClrTx/>
        <a:buSzPct val="100000"/>
        <a:buFont typeface="Myriad Pro Light" panose="020B0403030403020204" pitchFamily="34" charset="0"/>
        <a:buChar char="-"/>
        <a:tabLst/>
        <a:defRPr sz="1800" b="0" i="0" kern="1200" baseline="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5pPr>
      <a:lvl6pPr marL="1207107" indent="-161760" algn="l" defTabSz="439502" rtl="0" eaLnBrk="1" latinLnBrk="0" hangingPunct="1">
        <a:spcBef>
          <a:spcPts val="336"/>
        </a:spcBef>
        <a:buClr>
          <a:schemeClr val="bg1">
            <a:lumMod val="85000"/>
          </a:schemeClr>
        </a:buClr>
        <a:buSzPct val="70000"/>
        <a:buFont typeface="Lucida Grande"/>
        <a:buChar char="•"/>
        <a:defRPr sz="1100" b="0" i="0" kern="1200">
          <a:solidFill>
            <a:schemeClr val="bg1">
              <a:lumMod val="50000"/>
            </a:schemeClr>
          </a:solidFill>
          <a:latin typeface="Myriad Pro Light"/>
          <a:ea typeface="+mn-ea"/>
          <a:cs typeface="Arial"/>
        </a:defRPr>
      </a:lvl6pPr>
      <a:lvl7pPr marL="2856767" indent="-219752" algn="l" defTabSz="439502" rtl="0" eaLnBrk="1" latinLnBrk="0" hangingPunct="1">
        <a:spcBef>
          <a:spcPct val="20000"/>
        </a:spcBef>
        <a:buFont typeface="Arial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7pPr>
      <a:lvl8pPr marL="3296270" indent="-219752" algn="l" defTabSz="439502" rtl="0" eaLnBrk="1" latinLnBrk="0" hangingPunct="1">
        <a:spcBef>
          <a:spcPct val="20000"/>
        </a:spcBef>
        <a:buFont typeface="Arial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8pPr>
      <a:lvl9pPr marL="3735771" indent="-219752" algn="l" defTabSz="439502" rtl="0" eaLnBrk="1" latinLnBrk="0" hangingPunct="1">
        <a:spcBef>
          <a:spcPct val="20000"/>
        </a:spcBef>
        <a:buFont typeface="Arial"/>
        <a:buChar char="•"/>
        <a:defRPr sz="18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39502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79005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1850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58010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197513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37016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76517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516021" algn="l" defTabSz="43950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153907" y="3176779"/>
            <a:ext cx="4836184" cy="1339329"/>
          </a:xfrm>
          <a:prstGeom prst="rect">
            <a:avLst/>
          </a:prstGeom>
        </p:spPr>
        <p:txBody>
          <a:bodyPr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 defTabSz="439502"/>
            <a:r>
              <a:rPr lang="en-US" sz="6600" spc="-113" dirty="0">
                <a:solidFill>
                  <a:srgbClr val="404040"/>
                </a:solidFill>
                <a:latin typeface="Montserrat Ultra Light"/>
              </a:rPr>
              <a:t>From C# to F#</a:t>
            </a:r>
          </a:p>
          <a:p>
            <a:pPr algn="ctr" defTabSz="439502">
              <a:lnSpc>
                <a:spcPct val="200000"/>
              </a:lnSpc>
            </a:pPr>
            <a:endParaRPr lang="en-US" sz="1200" dirty="0">
              <a:solidFill>
                <a:srgbClr val="404040"/>
              </a:solidFill>
              <a:latin typeface="Montserrat Ultra Light"/>
              <a:ea typeface="Montserrat" charset="0"/>
              <a:cs typeface="Montserrat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31881-4E2D-4610-9994-7FDADDA06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234" y="1193807"/>
            <a:ext cx="1770551" cy="17684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8D70997-A68E-4DE4-B8D5-088C674109AB}"/>
              </a:ext>
            </a:extLst>
          </p:cNvPr>
          <p:cNvGrpSpPr/>
          <p:nvPr/>
        </p:nvGrpSpPr>
        <p:grpSpPr>
          <a:xfrm>
            <a:off x="3076311" y="5753774"/>
            <a:ext cx="3207819" cy="655725"/>
            <a:chOff x="3076311" y="5753774"/>
            <a:chExt cx="3207819" cy="655725"/>
          </a:xfrm>
        </p:grpSpPr>
        <p:sp>
          <p:nvSpPr>
            <p:cNvPr id="4" name="Google Shape;87;p14">
              <a:extLst>
                <a:ext uri="{FF2B5EF4-FFF2-40B4-BE49-F238E27FC236}">
                  <a16:creationId xmlns:a16="http://schemas.microsoft.com/office/drawing/2014/main" id="{B01FE4B1-6110-424C-AC2D-A83273A966CE}"/>
                </a:ext>
              </a:extLst>
            </p:cNvPr>
            <p:cNvSpPr txBox="1">
              <a:spLocks/>
            </p:cNvSpPr>
            <p:nvPr/>
          </p:nvSpPr>
          <p:spPr>
            <a:xfrm>
              <a:off x="3076311" y="5753774"/>
              <a:ext cx="3207819" cy="655725"/>
            </a:xfrm>
            <a:prstGeom prst="rect">
              <a:avLst/>
            </a:prstGeom>
          </p:spPr>
          <p:txBody>
            <a:bodyPr spcFirstLastPara="1" vert="horz" wrap="square" lIns="91425" tIns="91425" rIns="91425" bIns="91425" rtlCol="0" anchor="t" anchorCtr="0">
              <a:noAutofit/>
            </a:bodyPr>
            <a:lstStyle>
              <a:lvl1pPr marL="42863" indent="-42863" algn="l" defTabSz="439502" rtl="0" eaLnBrk="1" latinLnBrk="0" hangingPunct="1">
                <a:lnSpc>
                  <a:spcPts val="1560"/>
                </a:lnSpc>
                <a:spcBef>
                  <a:spcPts val="1350"/>
                </a:spcBef>
                <a:buClrTx/>
                <a:buSzPct val="25000"/>
                <a:buFont typeface="Myriad Pro" panose="020B0503030403020204" pitchFamily="34" charset="0"/>
                <a:buChar char=" "/>
                <a:defRPr sz="1800" b="0" i="0" kern="1200">
                  <a:solidFill>
                    <a:schemeClr val="tx1"/>
                  </a:solidFill>
                  <a:latin typeface="+mn-lt"/>
                  <a:ea typeface="Montserrat Light" charset="0"/>
                  <a:cs typeface="Montserrat Light" charset="0"/>
                </a:defRPr>
              </a:lvl1pPr>
              <a:lvl2pPr marL="439502" indent="-216698" algn="l" defTabSz="439502" rtl="0" eaLnBrk="1" latinLnBrk="0" hangingPunct="1">
                <a:lnSpc>
                  <a:spcPts val="1560"/>
                </a:lnSpc>
                <a:spcBef>
                  <a:spcPts val="450"/>
                </a:spcBef>
                <a:buClrTx/>
                <a:buSzPct val="100000"/>
                <a:buFont typeface="Lucida Grande"/>
                <a:buChar char="-"/>
                <a:defRPr sz="1800" b="0" i="0" kern="120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2pPr>
              <a:lvl3pPr marL="662306" indent="-215174" algn="l" defTabSz="439502" rtl="0" eaLnBrk="1" latinLnBrk="0" hangingPunct="1">
                <a:lnSpc>
                  <a:spcPts val="1560"/>
                </a:lnSpc>
                <a:spcBef>
                  <a:spcPts val="450"/>
                </a:spcBef>
                <a:buClrTx/>
                <a:buSzPct val="100000"/>
                <a:buFont typeface="Lucida Grande"/>
                <a:buChar char="•"/>
                <a:defRPr sz="1800" b="0" i="0" kern="120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3pPr>
              <a:lvl4pPr marL="822543" indent="-160236" algn="l" defTabSz="439502" rtl="0" eaLnBrk="1" latinLnBrk="0" hangingPunct="1">
                <a:lnSpc>
                  <a:spcPts val="1560"/>
                </a:lnSpc>
                <a:spcBef>
                  <a:spcPts val="450"/>
                </a:spcBef>
                <a:buClrTx/>
                <a:buSzPct val="100000"/>
                <a:buFont typeface="Wingdings" panose="05000000000000000000" pitchFamily="2" charset="2"/>
                <a:buChar char="§"/>
                <a:defRPr sz="1800" b="0" i="0" kern="1200" baseline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4pPr>
              <a:lvl5pPr marL="1046872" indent="-224330" algn="l" defTabSz="439502" rtl="0" eaLnBrk="1" latinLnBrk="0" hangingPunct="1">
                <a:lnSpc>
                  <a:spcPts val="1560"/>
                </a:lnSpc>
                <a:spcBef>
                  <a:spcPts val="450"/>
                </a:spcBef>
                <a:buClrTx/>
                <a:buSzPct val="100000"/>
                <a:buFont typeface="Myriad Pro Light" panose="020B0403030403020204" pitchFamily="34" charset="0"/>
                <a:buChar char="-"/>
                <a:tabLst/>
                <a:defRPr sz="1800" b="0" i="0" kern="1200" baseline="0">
                  <a:solidFill>
                    <a:schemeClr val="tx1"/>
                  </a:solidFill>
                  <a:latin typeface="Montserrat Light" charset="0"/>
                  <a:ea typeface="Montserrat Light" charset="0"/>
                  <a:cs typeface="Montserrat Light" charset="0"/>
                </a:defRPr>
              </a:lvl5pPr>
              <a:lvl6pPr marL="1207107" indent="-161760" algn="l" defTabSz="439502" rtl="0" eaLnBrk="1" latinLnBrk="0" hangingPunct="1">
                <a:spcBef>
                  <a:spcPts val="336"/>
                </a:spcBef>
                <a:buClr>
                  <a:schemeClr val="bg1">
                    <a:lumMod val="85000"/>
                  </a:schemeClr>
                </a:buClr>
                <a:buSzPct val="70000"/>
                <a:buFont typeface="Lucida Grande"/>
                <a:buChar char="•"/>
                <a:defRPr sz="1100" b="0" i="0" kern="1200">
                  <a:solidFill>
                    <a:schemeClr val="bg1">
                      <a:lumMod val="50000"/>
                    </a:schemeClr>
                  </a:solidFill>
                  <a:latin typeface="Myriad Pro Light"/>
                  <a:ea typeface="+mn-ea"/>
                  <a:cs typeface="Arial"/>
                </a:defRPr>
              </a:lvl6pPr>
              <a:lvl7pPr marL="2856767" indent="-219752" algn="l" defTabSz="439502" rtl="0" eaLnBrk="1" latinLnBrk="0" hangingPunct="1">
                <a:spcBef>
                  <a:spcPct val="20000"/>
                </a:spcBef>
                <a:buFont typeface="Arial"/>
                <a:buChar char="•"/>
                <a:defRPr sz="18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96270" indent="-219752" algn="l" defTabSz="439502" rtl="0" eaLnBrk="1" latinLnBrk="0" hangingPunct="1">
                <a:spcBef>
                  <a:spcPct val="20000"/>
                </a:spcBef>
                <a:buFont typeface="Arial"/>
                <a:buChar char="•"/>
                <a:defRPr sz="18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5771" indent="-219752" algn="l" defTabSz="439502" rtl="0" eaLnBrk="1" latinLnBrk="0" hangingPunct="1">
                <a:spcBef>
                  <a:spcPct val="20000"/>
                </a:spcBef>
                <a:buFont typeface="Arial"/>
                <a:buChar char="•"/>
                <a:defRPr sz="18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Myriad Pro" panose="020B0503030403020204" pitchFamily="34" charset="0"/>
                <a:buNone/>
              </a:pPr>
              <a:r>
                <a:rPr lang="en-US" sz="2600" dirty="0"/>
                <a:t>       @</a:t>
              </a:r>
              <a:r>
                <a:rPr lang="en-US" sz="2600" dirty="0" err="1"/>
                <a:t>marlonvilorio</a:t>
              </a:r>
              <a:endParaRPr lang="en-US" sz="2600" dirty="0"/>
            </a:p>
          </p:txBody>
        </p:sp>
        <p:pic>
          <p:nvPicPr>
            <p:cNvPr id="5" name="Picture 2" descr="https://lh3.googleusercontent.com/bkdLh5jzHkcAYDK4Ngdp-du7P753OkFU11EsxoPS5t3ngj3aLvoKH29KtXXWY-aIfmNrdPaX7jeblbq0jsClnoYbnXwchFxHoWF54uC8C3UlTZd45CX5nA9kYfR37U-ZRUeGNYlfaA">
              <a:extLst>
                <a:ext uri="{FF2B5EF4-FFF2-40B4-BE49-F238E27FC236}">
                  <a16:creationId xmlns:a16="http://schemas.microsoft.com/office/drawing/2014/main" id="{FFEBD11A-9CFE-4074-9EDE-231818A3C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317" y="5872804"/>
              <a:ext cx="365457" cy="4176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2D08B61-B244-4DA8-84A6-80332870F5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096" y="4665558"/>
            <a:ext cx="2971806" cy="68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4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get F# into your org?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D5E343-B304-4414-B482-557E732F18E9}"/>
              </a:ext>
            </a:extLst>
          </p:cNvPr>
          <p:cNvSpPr txBox="1">
            <a:spLocks/>
          </p:cNvSpPr>
          <p:nvPr/>
        </p:nvSpPr>
        <p:spPr>
          <a:xfrm>
            <a:off x="2234839" y="2923498"/>
            <a:ext cx="4657488" cy="652716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/>
            <a:r>
              <a:rPr lang="en-US" sz="3200" dirty="0"/>
              <a:t>Address Concerns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CTF_Display_AbstractIdeas_BL_Question Person.png" descr="CTF_Display_AbstractIdeas_BL_Question Person.png">
            <a:extLst>
              <a:ext uri="{FF2B5EF4-FFF2-40B4-BE49-F238E27FC236}">
                <a16:creationId xmlns:a16="http://schemas.microsoft.com/office/drawing/2014/main" id="{353EA441-92CD-4882-8E65-FF3C6D4F3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84107" y="1164915"/>
            <a:ext cx="1901945" cy="190195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763AFC-982A-4C87-B387-32077F648866}"/>
              </a:ext>
            </a:extLst>
          </p:cNvPr>
          <p:cNvGrpSpPr/>
          <p:nvPr/>
        </p:nvGrpSpPr>
        <p:grpSpPr>
          <a:xfrm>
            <a:off x="528249" y="3888314"/>
            <a:ext cx="2614188" cy="1854761"/>
            <a:chOff x="528249" y="4222421"/>
            <a:chExt cx="2614188" cy="1854761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0E05D3C6-C6AB-4D7B-BDA8-9E4DD79D06F0}"/>
                </a:ext>
              </a:extLst>
            </p:cNvPr>
            <p:cNvSpPr txBox="1">
              <a:spLocks/>
            </p:cNvSpPr>
            <p:nvPr/>
          </p:nvSpPr>
          <p:spPr>
            <a:xfrm>
              <a:off x="528249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Costs</a:t>
              </a:r>
            </a:p>
          </p:txBody>
        </p:sp>
        <p:pic>
          <p:nvPicPr>
            <p:cNvPr id="18" name="CTF_Display_NonTechObjects_Money.png" descr="CTF_Display_NonTechObjects_Money.png">
              <a:extLst>
                <a:ext uri="{FF2B5EF4-FFF2-40B4-BE49-F238E27FC236}">
                  <a16:creationId xmlns:a16="http://schemas.microsoft.com/office/drawing/2014/main" id="{D709B54C-AD9D-4265-9AE7-A3630CA23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194203" y="4222421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4F5A88-1085-41BE-8BE8-4C77D41D0E5B}"/>
              </a:ext>
            </a:extLst>
          </p:cNvPr>
          <p:cNvGrpSpPr/>
          <p:nvPr/>
        </p:nvGrpSpPr>
        <p:grpSpPr>
          <a:xfrm>
            <a:off x="3327986" y="3888313"/>
            <a:ext cx="2614188" cy="1854762"/>
            <a:chOff x="3327986" y="4222421"/>
            <a:chExt cx="2614188" cy="1854762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DDE7451-5784-4526-B89D-5EDDCDF175BC}"/>
                </a:ext>
              </a:extLst>
            </p:cNvPr>
            <p:cNvSpPr txBox="1">
              <a:spLocks/>
            </p:cNvSpPr>
            <p:nvPr/>
          </p:nvSpPr>
          <p:spPr>
            <a:xfrm>
              <a:off x="3327986" y="5653064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Time</a:t>
              </a:r>
            </a:p>
          </p:txBody>
        </p:sp>
        <p:pic>
          <p:nvPicPr>
            <p:cNvPr id="19" name="CTF_Display_NonTechObjects_Clock.png" descr="CTF_Display_NonTechObjects_Clock.png">
              <a:extLst>
                <a:ext uri="{FF2B5EF4-FFF2-40B4-BE49-F238E27FC236}">
                  <a16:creationId xmlns:a16="http://schemas.microsoft.com/office/drawing/2014/main" id="{74298111-8403-4A76-8107-E77B4E5F7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18931" y="4222421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BCE6EBC-158E-49AF-9B59-8922F2D6B324}"/>
              </a:ext>
            </a:extLst>
          </p:cNvPr>
          <p:cNvGrpSpPr/>
          <p:nvPr/>
        </p:nvGrpSpPr>
        <p:grpSpPr>
          <a:xfrm>
            <a:off x="6001565" y="3875844"/>
            <a:ext cx="2614188" cy="1867231"/>
            <a:chOff x="6001563" y="4222421"/>
            <a:chExt cx="2614188" cy="1867231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2F837128-9249-47CB-B964-F6697386E16F}"/>
                </a:ext>
              </a:extLst>
            </p:cNvPr>
            <p:cNvSpPr txBox="1">
              <a:spLocks/>
            </p:cNvSpPr>
            <p:nvPr/>
          </p:nvSpPr>
          <p:spPr>
            <a:xfrm>
              <a:off x="6001563" y="566553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Hiring</a:t>
              </a:r>
            </a:p>
          </p:txBody>
        </p:sp>
        <p:pic>
          <p:nvPicPr>
            <p:cNvPr id="20" name="CTF_Display_People_Group_NonSpecific.png" descr="CTF_Display_People_Group_NonSpecific.png">
              <a:extLst>
                <a:ext uri="{FF2B5EF4-FFF2-40B4-BE49-F238E27FC236}">
                  <a16:creationId xmlns:a16="http://schemas.microsoft.com/office/drawing/2014/main" id="{4003E91E-41B7-4DF1-A9CE-75507A9F0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643659" y="4222421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D54B5107-BF5E-4E2B-83D4-FC9A74DEE3DF}"/>
              </a:ext>
            </a:extLst>
          </p:cNvPr>
          <p:cNvSpPr txBox="1">
            <a:spLocks/>
          </p:cNvSpPr>
          <p:nvPr/>
        </p:nvSpPr>
        <p:spPr>
          <a:xfrm>
            <a:off x="528249" y="5670169"/>
            <a:ext cx="2614188" cy="424119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/>
            <a:r>
              <a:rPr lang="en-US" sz="2000" dirty="0"/>
              <a:t>- Minimal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5C10A762-E504-49C3-8BC3-73CA91301021}"/>
              </a:ext>
            </a:extLst>
          </p:cNvPr>
          <p:cNvSpPr txBox="1">
            <a:spLocks/>
          </p:cNvSpPr>
          <p:nvPr/>
        </p:nvSpPr>
        <p:spPr>
          <a:xfrm>
            <a:off x="3256489" y="5663438"/>
            <a:ext cx="2614188" cy="652716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marL="342900" indent="-342900" algn="ctr">
              <a:buFontTx/>
              <a:buChar char="-"/>
            </a:pPr>
            <a:r>
              <a:rPr lang="en-US" sz="2000" dirty="0"/>
              <a:t>Experiment Helps</a:t>
            </a:r>
          </a:p>
          <a:p>
            <a:pPr marL="342900" indent="-342900" algn="ctr">
              <a:buFontTx/>
              <a:buChar char="-"/>
            </a:pPr>
            <a:r>
              <a:rPr lang="en-US" sz="2000" dirty="0"/>
              <a:t>Gradual Change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2EE59B0-E0F4-4499-AAF9-6821D6CE13C7}"/>
              </a:ext>
            </a:extLst>
          </p:cNvPr>
          <p:cNvSpPr txBox="1">
            <a:spLocks/>
          </p:cNvSpPr>
          <p:nvPr/>
        </p:nvSpPr>
        <p:spPr>
          <a:xfrm>
            <a:off x="5981219" y="5663437"/>
            <a:ext cx="2614188" cy="424119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/>
            <a:r>
              <a:rPr lang="en-US" sz="2000" dirty="0"/>
              <a:t>- Survey</a:t>
            </a:r>
          </a:p>
        </p:txBody>
      </p:sp>
    </p:spTree>
    <p:extLst>
      <p:ext uri="{BB962C8B-B14F-4D97-AF65-F5344CB8AC3E}">
        <p14:creationId xmlns:p14="http://schemas.microsoft.com/office/powerpoint/2010/main" val="341073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bring your team up to speed?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2C48B90A-7818-4D15-8C09-07F0CAB255F8}"/>
              </a:ext>
            </a:extLst>
          </p:cNvPr>
          <p:cNvGrpSpPr/>
          <p:nvPr/>
        </p:nvGrpSpPr>
        <p:grpSpPr>
          <a:xfrm>
            <a:off x="2234839" y="1191190"/>
            <a:ext cx="4657488" cy="2385024"/>
            <a:chOff x="2234839" y="1191190"/>
            <a:chExt cx="4657488" cy="2385024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7D5E343-B304-4414-B482-557E732F18E9}"/>
                </a:ext>
              </a:extLst>
            </p:cNvPr>
            <p:cNvSpPr txBox="1">
              <a:spLocks/>
            </p:cNvSpPr>
            <p:nvPr/>
          </p:nvSpPr>
          <p:spPr>
            <a:xfrm>
              <a:off x="2234839" y="2923498"/>
              <a:ext cx="4657488" cy="652716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3200" dirty="0"/>
                <a:t>Books</a:t>
              </a:r>
            </a:p>
          </p:txBody>
        </p:sp>
        <p:pic>
          <p:nvPicPr>
            <p:cNvPr id="12" name="CTF_Display_NonTechObjects_Book.png" descr="CTF_Display_NonTechObjects_Book.png">
              <a:extLst>
                <a:ext uri="{FF2B5EF4-FFF2-40B4-BE49-F238E27FC236}">
                  <a16:creationId xmlns:a16="http://schemas.microsoft.com/office/drawing/2014/main" id="{0D663042-C143-4FAA-BF46-F2C27AB35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612607" y="1191190"/>
              <a:ext cx="1901952" cy="1901952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E921166-6CE6-4F6D-A087-4EC9599ED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78" y="3703808"/>
            <a:ext cx="2061008" cy="258433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A6A47DE-EA74-4FF2-BA0A-64A239FD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316" y="3700393"/>
            <a:ext cx="2160773" cy="258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4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Where do you start?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F41EA6F8-BB43-438D-82CC-E9502AAA0D92}"/>
              </a:ext>
            </a:extLst>
          </p:cNvPr>
          <p:cNvGrpSpPr/>
          <p:nvPr/>
        </p:nvGrpSpPr>
        <p:grpSpPr>
          <a:xfrm>
            <a:off x="654409" y="2115096"/>
            <a:ext cx="2614188" cy="2393075"/>
            <a:chOff x="654409" y="1829346"/>
            <a:chExt cx="2614188" cy="2393075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76BDB8B-2ED0-4ECD-84BF-C78D302B2338}"/>
                </a:ext>
              </a:extLst>
            </p:cNvPr>
            <p:cNvSpPr txBox="1">
              <a:spLocks/>
            </p:cNvSpPr>
            <p:nvPr/>
          </p:nvSpPr>
          <p:spPr>
            <a:xfrm>
              <a:off x="654409" y="3798302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 lnSpcReduction="10000"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800" dirty="0"/>
                <a:t>Domain Types</a:t>
              </a:r>
            </a:p>
          </p:txBody>
        </p:sp>
        <p:pic>
          <p:nvPicPr>
            <p:cNvPr id="22" name="CTF_Display_NonTechObjects_Textbox.png" descr="CTF_Display_NonTechObjects_Textbox.png">
              <a:extLst>
                <a:ext uri="{FF2B5EF4-FFF2-40B4-BE49-F238E27FC236}">
                  <a16:creationId xmlns:a16="http://schemas.microsoft.com/office/drawing/2014/main" id="{371F98C4-10FD-48A9-858A-074E84FA7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047104" y="1829346"/>
              <a:ext cx="1828798" cy="1828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7A7DA5-E105-4B0A-A40E-CF2B028DA48F}"/>
              </a:ext>
            </a:extLst>
          </p:cNvPr>
          <p:cNvGrpSpPr/>
          <p:nvPr/>
        </p:nvGrpSpPr>
        <p:grpSpPr>
          <a:xfrm>
            <a:off x="5882785" y="2115096"/>
            <a:ext cx="2614188" cy="2393075"/>
            <a:chOff x="5875405" y="1829346"/>
            <a:chExt cx="2614188" cy="2393075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B9AD6EF-B887-48BA-868D-9E25852E4BC7}"/>
                </a:ext>
              </a:extLst>
            </p:cNvPr>
            <p:cNvSpPr txBox="1">
              <a:spLocks/>
            </p:cNvSpPr>
            <p:nvPr/>
          </p:nvSpPr>
          <p:spPr>
            <a:xfrm>
              <a:off x="5875405" y="3798302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 lnSpcReduction="10000"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800" dirty="0" err="1"/>
                <a:t>Adhocs</a:t>
              </a:r>
              <a:endParaRPr lang="en-US" sz="2800" dirty="0"/>
            </a:p>
          </p:txBody>
        </p:sp>
        <p:pic>
          <p:nvPicPr>
            <p:cNvPr id="24" name="CTF_Display_NonTechObjects_Puzzle_Apart.png" descr="CTF_Display_NonTechObjects_Puzzle_Apart.png">
              <a:extLst>
                <a:ext uri="{FF2B5EF4-FFF2-40B4-BE49-F238E27FC236}">
                  <a16:creationId xmlns:a16="http://schemas.microsoft.com/office/drawing/2014/main" id="{B549BFC1-4219-424D-9953-86767F9B3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268096" y="1829346"/>
              <a:ext cx="1828800" cy="1828800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1C353F6-854C-4302-A606-71F1F20AA07E}"/>
              </a:ext>
            </a:extLst>
          </p:cNvPr>
          <p:cNvGrpSpPr/>
          <p:nvPr/>
        </p:nvGrpSpPr>
        <p:grpSpPr>
          <a:xfrm>
            <a:off x="3268597" y="2115096"/>
            <a:ext cx="2614188" cy="2393075"/>
            <a:chOff x="3261217" y="1829346"/>
            <a:chExt cx="2614188" cy="2393075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367C8A9D-1820-4788-9321-4FFC6E82E894}"/>
                </a:ext>
              </a:extLst>
            </p:cNvPr>
            <p:cNvSpPr txBox="1">
              <a:spLocks/>
            </p:cNvSpPr>
            <p:nvPr/>
          </p:nvSpPr>
          <p:spPr>
            <a:xfrm>
              <a:off x="3261217" y="3798302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 lnSpcReduction="10000"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800" dirty="0"/>
                <a:t>Edges</a:t>
              </a:r>
            </a:p>
          </p:txBody>
        </p:sp>
        <p:pic>
          <p:nvPicPr>
            <p:cNvPr id="16" name="CTF_Display_AbstractIdeas_BL_Switch.png" descr="CTF_Display_AbstractIdeas_BL_Switch.png">
              <a:extLst>
                <a:ext uri="{FF2B5EF4-FFF2-40B4-BE49-F238E27FC236}">
                  <a16:creationId xmlns:a16="http://schemas.microsoft.com/office/drawing/2014/main" id="{74716CC8-8AC8-4AAF-A94A-BC5E14301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57599" y="1829346"/>
              <a:ext cx="1828800" cy="182880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42907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2153907" y="2759335"/>
            <a:ext cx="4836184" cy="1339329"/>
          </a:xfrm>
          <a:prstGeom prst="rect">
            <a:avLst/>
          </a:prstGeom>
        </p:spPr>
        <p:txBody>
          <a:bodyPr anchor="ctr"/>
          <a:lstStyle>
            <a:lvl1pPr algn="l" defTabSz="586003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000" b="0" i="0" kern="1200" cap="none" baseline="0">
                <a:solidFill>
                  <a:schemeClr val="tx1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 defTabSz="439502"/>
            <a:r>
              <a:rPr lang="en-US" sz="6600" spc="-113" dirty="0">
                <a:solidFill>
                  <a:srgbClr val="404040"/>
                </a:solidFill>
                <a:latin typeface="Montserrat Ultra Light"/>
                <a:ea typeface="Montserrat" charset="0"/>
                <a:cs typeface="Montserrat" charset="0"/>
              </a:rPr>
              <a:t>DEMO</a:t>
            </a:r>
            <a:endParaRPr lang="en-US" sz="1200" dirty="0">
              <a:solidFill>
                <a:srgbClr val="404040"/>
              </a:solidFill>
              <a:latin typeface="Montserrat Ultra Ligh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66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result for psql logo">
            <a:extLst>
              <a:ext uri="{FF2B5EF4-FFF2-40B4-BE49-F238E27FC236}">
                <a16:creationId xmlns:a16="http://schemas.microsoft.com/office/drawing/2014/main" id="{CC2679CA-D56E-471D-BA81-BBE29D71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747" y="2702875"/>
            <a:ext cx="1521833" cy="16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B23AF1C5-CEF4-44AA-9A5C-4CF81366F9AA}"/>
              </a:ext>
            </a:extLst>
          </p:cNvPr>
          <p:cNvSpPr/>
          <p:nvPr/>
        </p:nvSpPr>
        <p:spPr>
          <a:xfrm>
            <a:off x="3096184" y="3140790"/>
            <a:ext cx="575353" cy="811656"/>
          </a:xfrm>
          <a:prstGeom prst="rightArrow">
            <a:avLst/>
          </a:prstGeom>
          <a:solidFill>
            <a:srgbClr val="A0275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A02758"/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16192DC-545F-4FEC-A664-A8E30DA67E0A}"/>
              </a:ext>
            </a:extLst>
          </p:cNvPr>
          <p:cNvSpPr/>
          <p:nvPr/>
        </p:nvSpPr>
        <p:spPr>
          <a:xfrm>
            <a:off x="6455971" y="3140790"/>
            <a:ext cx="575353" cy="811656"/>
          </a:xfrm>
          <a:prstGeom prst="rightArrow">
            <a:avLst/>
          </a:prstGeom>
          <a:solidFill>
            <a:srgbClr val="A02758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rgbClr val="A02758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F9C8FAF-6244-4F94-B822-DFADEA272A78}"/>
              </a:ext>
            </a:extLst>
          </p:cNvPr>
          <p:cNvGrpSpPr/>
          <p:nvPr/>
        </p:nvGrpSpPr>
        <p:grpSpPr>
          <a:xfrm>
            <a:off x="484093" y="1452282"/>
            <a:ext cx="2468880" cy="4598840"/>
            <a:chOff x="484094" y="1452282"/>
            <a:chExt cx="2272553" cy="45988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C00C3A0-45B8-463E-BAB1-4970AF8981EC}"/>
                </a:ext>
              </a:extLst>
            </p:cNvPr>
            <p:cNvSpPr/>
            <p:nvPr/>
          </p:nvSpPr>
          <p:spPr>
            <a:xfrm>
              <a:off x="484094" y="1452282"/>
              <a:ext cx="2272553" cy="4598840"/>
            </a:xfrm>
            <a:prstGeom prst="roundRect">
              <a:avLst/>
            </a:prstGeom>
            <a:ln>
              <a:solidFill>
                <a:srgbClr val="A02758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 err="1">
                <a:solidFill>
                  <a:schemeClr val="bg1"/>
                </a:solidFill>
              </a:endParaRPr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C7075DED-A77B-4E01-BFBC-C30CCE049AD7}"/>
                </a:ext>
              </a:extLst>
            </p:cNvPr>
            <p:cNvSpPr txBox="1">
              <a:spLocks/>
            </p:cNvSpPr>
            <p:nvPr/>
          </p:nvSpPr>
          <p:spPr>
            <a:xfrm>
              <a:off x="858694" y="1570682"/>
              <a:ext cx="1523352" cy="50940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800" dirty="0"/>
                <a:t>API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AF85EF-EF08-4C63-894B-F48BEE410C97}"/>
              </a:ext>
            </a:extLst>
          </p:cNvPr>
          <p:cNvGrpSpPr/>
          <p:nvPr/>
        </p:nvGrpSpPr>
        <p:grpSpPr>
          <a:xfrm>
            <a:off x="3831527" y="1452282"/>
            <a:ext cx="2468881" cy="4598840"/>
            <a:chOff x="3831527" y="1452282"/>
            <a:chExt cx="2468881" cy="4598840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7FFE972-3C04-4348-8B83-5F7C1721F6AA}"/>
                </a:ext>
              </a:extLst>
            </p:cNvPr>
            <p:cNvGrpSpPr/>
            <p:nvPr/>
          </p:nvGrpSpPr>
          <p:grpSpPr>
            <a:xfrm>
              <a:off x="3831527" y="1452282"/>
              <a:ext cx="2468881" cy="4598840"/>
              <a:chOff x="3435722" y="1452282"/>
              <a:chExt cx="2272554" cy="4598840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61EBCE00-2493-4C2F-8F7A-6349490C3472}"/>
                  </a:ext>
                </a:extLst>
              </p:cNvPr>
              <p:cNvSpPr/>
              <p:nvPr/>
            </p:nvSpPr>
            <p:spPr>
              <a:xfrm>
                <a:off x="3435722" y="1452282"/>
                <a:ext cx="2272554" cy="4598840"/>
              </a:xfrm>
              <a:prstGeom prst="roundRect">
                <a:avLst/>
              </a:prstGeom>
              <a:ln>
                <a:solidFill>
                  <a:srgbClr val="A02758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Title 1">
                <a:extLst>
                  <a:ext uri="{FF2B5EF4-FFF2-40B4-BE49-F238E27FC236}">
                    <a16:creationId xmlns:a16="http://schemas.microsoft.com/office/drawing/2014/main" id="{46BF1218-ABA7-4806-92C6-9F0A7E20B9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323" y="1554432"/>
                <a:ext cx="1523352" cy="509409"/>
              </a:xfrm>
              <a:prstGeom prst="rect">
                <a:avLst/>
              </a:prstGeom>
            </p:spPr>
            <p:txBody>
              <a:bodyPr vert="horz" lIns="0" tIns="43960" rIns="87919" bIns="43960" rtlCol="0" anchor="b" anchorCtr="0">
                <a:normAutofit/>
              </a:bodyPr>
              <a:lstStyle>
                <a:lvl1pPr algn="l" defTabSz="439502" rtl="0" eaLnBrk="1" latinLnBrk="0" hangingPunct="1">
                  <a:lnSpc>
                    <a:spcPct val="85000"/>
                  </a:lnSpc>
                  <a:spcBef>
                    <a:spcPct val="0"/>
                  </a:spcBef>
                  <a:buNone/>
                  <a:defRPr sz="3599" b="0" i="0" kern="1200" cap="none" spc="-84" baseline="0">
                    <a:solidFill>
                      <a:schemeClr val="accent4"/>
                    </a:solidFill>
                    <a:latin typeface="+mj-lt"/>
                    <a:ea typeface="Montserrat Ultra Light" charset="0"/>
                    <a:cs typeface="Montserrat Ultra Light" charset="0"/>
                  </a:defRPr>
                </a:lvl1pPr>
              </a:lstStyle>
              <a:p>
                <a:pPr algn="ctr"/>
                <a:r>
                  <a:rPr lang="en-US" sz="2800" dirty="0"/>
                  <a:t>Repo</a:t>
                </a:r>
              </a:p>
            </p:txBody>
          </p:sp>
          <p:pic>
            <p:nvPicPr>
              <p:cNvPr id="1030" name="Picture 6" descr="Image result for C# logo">
                <a:extLst>
                  <a:ext uri="{FF2B5EF4-FFF2-40B4-BE49-F238E27FC236}">
                    <a16:creationId xmlns:a16="http://schemas.microsoft.com/office/drawing/2014/main" id="{27541129-60BD-4168-BA07-A899A02C8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6776" y="2373074"/>
                <a:ext cx="850899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Image result for F# logo">
                <a:extLst>
                  <a:ext uri="{FF2B5EF4-FFF2-40B4-BE49-F238E27FC236}">
                    <a16:creationId xmlns:a16="http://schemas.microsoft.com/office/drawing/2014/main" id="{E187AB9C-498D-41CF-A410-47F7B9295D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65025" y="4300021"/>
                <a:ext cx="914400" cy="91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2" name="CTF_Display_AbstractIdeas_BL_Arrow_Cycle.png" descr="CTF_Display_AbstractIdeas_BL_Arrow_Cycle.png">
              <a:extLst>
                <a:ext uri="{FF2B5EF4-FFF2-40B4-BE49-F238E27FC236}">
                  <a16:creationId xmlns:a16="http://schemas.microsoft.com/office/drawing/2014/main" id="{4762AF82-A957-4D92-AA93-F820EECA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35081" y="3385101"/>
              <a:ext cx="817292" cy="817293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78928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Demo Summary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C86FF1-E3CC-4FEA-A990-4DB4DDCB75E5}"/>
              </a:ext>
            </a:extLst>
          </p:cNvPr>
          <p:cNvGrpSpPr/>
          <p:nvPr/>
        </p:nvGrpSpPr>
        <p:grpSpPr>
          <a:xfrm>
            <a:off x="1215293" y="3404128"/>
            <a:ext cx="7165407" cy="727977"/>
            <a:chOff x="1030532" y="1419271"/>
            <a:chExt cx="7165407" cy="7279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3538BE-BD0F-40D4-952A-F3F7DB69557A}"/>
                </a:ext>
              </a:extLst>
            </p:cNvPr>
            <p:cNvSpPr txBox="1"/>
            <p:nvPr/>
          </p:nvSpPr>
          <p:spPr>
            <a:xfrm>
              <a:off x="1567962" y="1500918"/>
              <a:ext cx="1951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/>
                <a:t>FuncConvert</a:t>
              </a:r>
              <a:r>
                <a:rPr lang="en-US" sz="2400" dirty="0"/>
                <a:t> 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E7CDBF-755A-458D-AD1E-F420157105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055" y="1731752"/>
              <a:ext cx="1547447" cy="8104"/>
            </a:xfrm>
            <a:prstGeom prst="straightConnector1">
              <a:avLst/>
            </a:prstGeom>
            <a:ln w="25400">
              <a:headEnd type="none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DC65CE4-F42E-4949-9C13-57A8B596C01B}"/>
                </a:ext>
              </a:extLst>
            </p:cNvPr>
            <p:cNvSpPr txBox="1"/>
            <p:nvPr/>
          </p:nvSpPr>
          <p:spPr>
            <a:xfrm>
              <a:off x="6244047" y="1500917"/>
              <a:ext cx="1951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Convert to </a:t>
              </a:r>
              <a:r>
                <a:rPr lang="en-US" dirty="0" err="1"/>
                <a:t>FSharpFunc</a:t>
              </a:r>
              <a:endParaRPr lang="en-US" dirty="0"/>
            </a:p>
          </p:txBody>
        </p:sp>
        <p:pic>
          <p:nvPicPr>
            <p:cNvPr id="44" name="Picture 4" descr="https://lh5.googleusercontent.com/wO8yTtg2wcTzUFWXi53Df8QS9Oa337lViGexOsfBPAwjJh6IvYgyWZbSDpxfJjw6c7GAM5u2wEMP0kXLpCJrevrzDImaYd2qFjig-n9QmKUtibcKEbpQYGvxQjtS6CjpGbQ9YqIsWg">
              <a:extLst>
                <a:ext uri="{FF2B5EF4-FFF2-40B4-BE49-F238E27FC236}">
                  <a16:creationId xmlns:a16="http://schemas.microsoft.com/office/drawing/2014/main" id="{5369E1D9-87CA-4288-ACB6-D9A188BA83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32" y="1419271"/>
              <a:ext cx="537430" cy="54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C22605A-B53F-4A51-A78D-8FAC250E206D}"/>
              </a:ext>
            </a:extLst>
          </p:cNvPr>
          <p:cNvGrpSpPr/>
          <p:nvPr/>
        </p:nvGrpSpPr>
        <p:grpSpPr>
          <a:xfrm>
            <a:off x="1182932" y="1571671"/>
            <a:ext cx="7165407" cy="727977"/>
            <a:chOff x="1030532" y="1419271"/>
            <a:chExt cx="7165407" cy="72797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4318F8-6ACA-4C51-B70D-A49A3414B914}"/>
                </a:ext>
              </a:extLst>
            </p:cNvPr>
            <p:cNvSpPr txBox="1"/>
            <p:nvPr/>
          </p:nvSpPr>
          <p:spPr>
            <a:xfrm>
              <a:off x="1567962" y="1500918"/>
              <a:ext cx="1951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F# Types 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C3E390C-2B8F-498C-B0E0-B071C588F6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055" y="1731752"/>
              <a:ext cx="1547447" cy="8104"/>
            </a:xfrm>
            <a:prstGeom prst="straightConnector1">
              <a:avLst/>
            </a:prstGeom>
            <a:ln w="25400">
              <a:headEnd type="none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3768E4A-C8A1-4B8F-9794-04FD324CEDD9}"/>
                </a:ext>
              </a:extLst>
            </p:cNvPr>
            <p:cNvSpPr txBox="1"/>
            <p:nvPr/>
          </p:nvSpPr>
          <p:spPr>
            <a:xfrm>
              <a:off x="6244047" y="1500917"/>
              <a:ext cx="1951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Regular/Static C# Classes </a:t>
              </a:r>
            </a:p>
          </p:txBody>
        </p:sp>
        <p:pic>
          <p:nvPicPr>
            <p:cNvPr id="49" name="Picture 4" descr="https://lh5.googleusercontent.com/wO8yTtg2wcTzUFWXi53Df8QS9Oa337lViGexOsfBPAwjJh6IvYgyWZbSDpxfJjw6c7GAM5u2wEMP0kXLpCJrevrzDImaYd2qFjig-n9QmKUtibcKEbpQYGvxQjtS6CjpGbQ9YqIsWg">
              <a:extLst>
                <a:ext uri="{FF2B5EF4-FFF2-40B4-BE49-F238E27FC236}">
                  <a16:creationId xmlns:a16="http://schemas.microsoft.com/office/drawing/2014/main" id="{C174E81F-6BDE-4F00-B688-1A891DD087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32" y="1419271"/>
              <a:ext cx="537430" cy="54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DCA560D-84AB-4F51-A039-CA1AEE2E6190}"/>
              </a:ext>
            </a:extLst>
          </p:cNvPr>
          <p:cNvGrpSpPr/>
          <p:nvPr/>
        </p:nvGrpSpPr>
        <p:grpSpPr>
          <a:xfrm>
            <a:off x="1182932" y="2448457"/>
            <a:ext cx="7165407" cy="549177"/>
            <a:chOff x="1030532" y="1419271"/>
            <a:chExt cx="7165407" cy="549177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802C36-FE0D-4E69-B019-A8D700BF77FA}"/>
                </a:ext>
              </a:extLst>
            </p:cNvPr>
            <p:cNvSpPr txBox="1"/>
            <p:nvPr/>
          </p:nvSpPr>
          <p:spPr>
            <a:xfrm>
              <a:off x="1567962" y="1500918"/>
              <a:ext cx="1951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F# Modules 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3B459F4-9D3D-4E17-B1D4-535FE345A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055" y="1731752"/>
              <a:ext cx="1547447" cy="8104"/>
            </a:xfrm>
            <a:prstGeom prst="straightConnector1">
              <a:avLst/>
            </a:prstGeom>
            <a:ln w="25400">
              <a:headEnd type="none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DFD3B23-7407-4C65-9DE4-8452C0AA001A}"/>
                </a:ext>
              </a:extLst>
            </p:cNvPr>
            <p:cNvSpPr txBox="1"/>
            <p:nvPr/>
          </p:nvSpPr>
          <p:spPr>
            <a:xfrm>
              <a:off x="6244047" y="1500917"/>
              <a:ext cx="19518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Static C# Class</a:t>
              </a:r>
            </a:p>
          </p:txBody>
        </p:sp>
        <p:pic>
          <p:nvPicPr>
            <p:cNvPr id="54" name="Picture 4" descr="https://lh5.googleusercontent.com/wO8yTtg2wcTzUFWXi53Df8QS9Oa337lViGexOsfBPAwjJh6IvYgyWZbSDpxfJjw6c7GAM5u2wEMP0kXLpCJrevrzDImaYd2qFjig-n9QmKUtibcKEbpQYGvxQjtS6CjpGbQ9YqIsWg">
              <a:extLst>
                <a:ext uri="{FF2B5EF4-FFF2-40B4-BE49-F238E27FC236}">
                  <a16:creationId xmlns:a16="http://schemas.microsoft.com/office/drawing/2014/main" id="{1927AC43-1E82-4007-BDB7-FB182AE09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32" y="1419271"/>
              <a:ext cx="537430" cy="54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F5E9AF5-83B1-4731-9E22-A7F7A8CE5D00}"/>
              </a:ext>
            </a:extLst>
          </p:cNvPr>
          <p:cNvGrpSpPr/>
          <p:nvPr/>
        </p:nvGrpSpPr>
        <p:grpSpPr>
          <a:xfrm>
            <a:off x="1177751" y="4435581"/>
            <a:ext cx="7165407" cy="727977"/>
            <a:chOff x="1030532" y="1419271"/>
            <a:chExt cx="7165407" cy="72797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35EC224-FF90-449F-9B83-F524672F3A60}"/>
                </a:ext>
              </a:extLst>
            </p:cNvPr>
            <p:cNvSpPr txBox="1"/>
            <p:nvPr/>
          </p:nvSpPr>
          <p:spPr>
            <a:xfrm>
              <a:off x="1567962" y="1500918"/>
              <a:ext cx="1951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Bridge Code 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CA06212-B992-4EF0-A833-BEED99AE06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055" y="1731752"/>
              <a:ext cx="1547447" cy="8104"/>
            </a:xfrm>
            <a:prstGeom prst="straightConnector1">
              <a:avLst/>
            </a:prstGeom>
            <a:ln w="25400">
              <a:headEnd type="none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53AF256-E5F5-4E1C-B716-5DDBD5E3A69F}"/>
                </a:ext>
              </a:extLst>
            </p:cNvPr>
            <p:cNvSpPr txBox="1"/>
            <p:nvPr/>
          </p:nvSpPr>
          <p:spPr>
            <a:xfrm>
              <a:off x="6244047" y="1500917"/>
              <a:ext cx="1951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Maintain your code pure</a:t>
              </a:r>
            </a:p>
          </p:txBody>
        </p:sp>
        <p:pic>
          <p:nvPicPr>
            <p:cNvPr id="59" name="Picture 4" descr="https://lh5.googleusercontent.com/wO8yTtg2wcTzUFWXi53Df8QS9Oa337lViGexOsfBPAwjJh6IvYgyWZbSDpxfJjw6c7GAM5u2wEMP0kXLpCJrevrzDImaYd2qFjig-n9QmKUtibcKEbpQYGvxQjtS6CjpGbQ9YqIsWg">
              <a:extLst>
                <a:ext uri="{FF2B5EF4-FFF2-40B4-BE49-F238E27FC236}">
                  <a16:creationId xmlns:a16="http://schemas.microsoft.com/office/drawing/2014/main" id="{E2C9C22C-61C6-4B91-83A3-2120469FD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32" y="1419271"/>
              <a:ext cx="537430" cy="54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F2F606D-7EE9-4BB1-BEDC-3A99C66F62CB}"/>
              </a:ext>
            </a:extLst>
          </p:cNvPr>
          <p:cNvGrpSpPr/>
          <p:nvPr/>
        </p:nvGrpSpPr>
        <p:grpSpPr>
          <a:xfrm>
            <a:off x="1177751" y="5414789"/>
            <a:ext cx="7165407" cy="727977"/>
            <a:chOff x="1030532" y="1419271"/>
            <a:chExt cx="7165407" cy="72797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5F8EC59-6CBD-4146-B8C3-BCC7FD9CE6E7}"/>
                </a:ext>
              </a:extLst>
            </p:cNvPr>
            <p:cNvSpPr txBox="1"/>
            <p:nvPr/>
          </p:nvSpPr>
          <p:spPr>
            <a:xfrm>
              <a:off x="1567962" y="1500918"/>
              <a:ext cx="19518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Extensions 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B824139-35C4-4E89-AC0B-ACF7A0066F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77055" y="1731752"/>
              <a:ext cx="1547447" cy="8104"/>
            </a:xfrm>
            <a:prstGeom prst="straightConnector1">
              <a:avLst/>
            </a:prstGeom>
            <a:ln w="25400">
              <a:headEnd type="none"/>
              <a:tailEnd type="triangle" w="lg" len="lg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8EDF4FB-60A2-421A-96D3-3E55661A9D17}"/>
                </a:ext>
              </a:extLst>
            </p:cNvPr>
            <p:cNvSpPr txBox="1"/>
            <p:nvPr/>
          </p:nvSpPr>
          <p:spPr>
            <a:xfrm>
              <a:off x="6244047" y="1500917"/>
              <a:ext cx="19518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Take advantage of F#</a:t>
              </a:r>
            </a:p>
          </p:txBody>
        </p:sp>
        <p:pic>
          <p:nvPicPr>
            <p:cNvPr id="64" name="Picture 4" descr="https://lh5.googleusercontent.com/wO8yTtg2wcTzUFWXi53Df8QS9Oa337lViGexOsfBPAwjJh6IvYgyWZbSDpxfJjw6c7GAM5u2wEMP0kXLpCJrevrzDImaYd2qFjig-n9QmKUtibcKEbpQYGvxQjtS6CjpGbQ9YqIsWg">
              <a:extLst>
                <a:ext uri="{FF2B5EF4-FFF2-40B4-BE49-F238E27FC236}">
                  <a16:creationId xmlns:a16="http://schemas.microsoft.com/office/drawing/2014/main" id="{C3231A55-EED9-41F2-A80C-84B4B1CFAE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0532" y="1419271"/>
              <a:ext cx="537430" cy="549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426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Demo Summary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696A0BA6-434D-4117-9048-3E40E6C16594}"/>
              </a:ext>
            </a:extLst>
          </p:cNvPr>
          <p:cNvGrpSpPr/>
          <p:nvPr/>
        </p:nvGrpSpPr>
        <p:grpSpPr>
          <a:xfrm>
            <a:off x="1075778" y="2044170"/>
            <a:ext cx="7272561" cy="502920"/>
            <a:chOff x="1075778" y="1632690"/>
            <a:chExt cx="7272561" cy="50292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C22605A-B53F-4A51-A78D-8FAC250E206D}"/>
                </a:ext>
              </a:extLst>
            </p:cNvPr>
            <p:cNvGrpSpPr/>
            <p:nvPr/>
          </p:nvGrpSpPr>
          <p:grpSpPr>
            <a:xfrm>
              <a:off x="1720362" y="1653318"/>
              <a:ext cx="6627977" cy="461665"/>
              <a:chOff x="1567962" y="1500918"/>
              <a:chExt cx="6627977" cy="46166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F4318F8-6ACA-4C51-B70D-A49A3414B914}"/>
                  </a:ext>
                </a:extLst>
              </p:cNvPr>
              <p:cNvSpPr txBox="1"/>
              <p:nvPr/>
            </p:nvSpPr>
            <p:spPr>
              <a:xfrm>
                <a:off x="1567962" y="1500918"/>
                <a:ext cx="1951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CLI Mutable </a:t>
                </a:r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8C3E390C-2B8F-498C-B0E0-B071C588F6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7055" y="1731752"/>
                <a:ext cx="1547447" cy="8104"/>
              </a:xfrm>
              <a:prstGeom prst="straightConnector1">
                <a:avLst/>
              </a:prstGeom>
              <a:ln w="25400">
                <a:headEnd type="none"/>
                <a:tailEnd type="triangle" w="lg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768E4A-C8A1-4B8F-9794-04FD324CEDD9}"/>
                  </a:ext>
                </a:extLst>
              </p:cNvPr>
              <p:cNvSpPr txBox="1"/>
              <p:nvPr/>
            </p:nvSpPr>
            <p:spPr>
              <a:xfrm>
                <a:off x="5964936" y="1547084"/>
                <a:ext cx="2231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Serialization</a:t>
                </a:r>
              </a:p>
            </p:txBody>
          </p:sp>
        </p:grpSp>
        <p:pic>
          <p:nvPicPr>
            <p:cNvPr id="29" name="Picture 2" descr="Image result for warning sign vector">
              <a:extLst>
                <a:ext uri="{FF2B5EF4-FFF2-40B4-BE49-F238E27FC236}">
                  <a16:creationId xmlns:a16="http://schemas.microsoft.com/office/drawing/2014/main" id="{3594455D-DD75-444C-8667-45635A480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78" y="1632690"/>
              <a:ext cx="574766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2592AF-F467-48FD-B709-646750D2A1B3}"/>
              </a:ext>
            </a:extLst>
          </p:cNvPr>
          <p:cNvGrpSpPr/>
          <p:nvPr/>
        </p:nvGrpSpPr>
        <p:grpSpPr>
          <a:xfrm>
            <a:off x="1075778" y="4559246"/>
            <a:ext cx="7510438" cy="646331"/>
            <a:chOff x="1075778" y="1560984"/>
            <a:chExt cx="7510438" cy="64633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08887F6-331E-452E-9F35-9D31A753EFED}"/>
                </a:ext>
              </a:extLst>
            </p:cNvPr>
            <p:cNvGrpSpPr/>
            <p:nvPr/>
          </p:nvGrpSpPr>
          <p:grpSpPr>
            <a:xfrm>
              <a:off x="1720362" y="1560984"/>
              <a:ext cx="6865854" cy="646331"/>
              <a:chOff x="1567962" y="1408584"/>
              <a:chExt cx="6865854" cy="64633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08BB91-1F1D-4C6D-A6FB-1D427B48A266}"/>
                  </a:ext>
                </a:extLst>
              </p:cNvPr>
              <p:cNvSpPr txBox="1"/>
              <p:nvPr/>
            </p:nvSpPr>
            <p:spPr>
              <a:xfrm>
                <a:off x="1567962" y="1500918"/>
                <a:ext cx="1951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Collections </a:t>
                </a: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C0C77F76-5218-4944-8312-3493B3D3E64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77055" y="1731752"/>
                <a:ext cx="1547447" cy="8104"/>
              </a:xfrm>
              <a:prstGeom prst="straightConnector1">
                <a:avLst/>
              </a:prstGeom>
              <a:ln w="25400">
                <a:headEnd type="none"/>
                <a:tailEnd type="triangle" w="lg" len="lg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A871D6E-B072-4C60-A382-6E602701A927}"/>
                  </a:ext>
                </a:extLst>
              </p:cNvPr>
              <p:cNvSpPr txBox="1"/>
              <p:nvPr/>
            </p:nvSpPr>
            <p:spPr>
              <a:xfrm>
                <a:off x="5964936" y="1408584"/>
                <a:ext cx="24688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Address in Bridge Code or Use </a:t>
                </a:r>
                <a:r>
                  <a:rPr lang="en-US" dirty="0" err="1"/>
                  <a:t>IEnumerable</a:t>
                </a:r>
                <a:endParaRPr lang="en-US" dirty="0"/>
              </a:p>
            </p:txBody>
          </p:sp>
        </p:grpSp>
        <p:pic>
          <p:nvPicPr>
            <p:cNvPr id="39" name="Picture 2" descr="Image result for warning sign vector">
              <a:extLst>
                <a:ext uri="{FF2B5EF4-FFF2-40B4-BE49-F238E27FC236}">
                  <a16:creationId xmlns:a16="http://schemas.microsoft.com/office/drawing/2014/main" id="{CCF2ED61-D7C4-4FBE-A4F2-86A2D9C51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778" y="1632690"/>
              <a:ext cx="574766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9654662-E478-4F6E-B332-A960BD4B5975}"/>
              </a:ext>
            </a:extLst>
          </p:cNvPr>
          <p:cNvGrpSpPr/>
          <p:nvPr/>
        </p:nvGrpSpPr>
        <p:grpSpPr>
          <a:xfrm>
            <a:off x="1075778" y="3337560"/>
            <a:ext cx="7510438" cy="502920"/>
            <a:chOff x="1075778" y="2926080"/>
            <a:chExt cx="7510438" cy="50292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A9A701D-370B-4579-9966-661BAE2BEB1A}"/>
                </a:ext>
              </a:extLst>
            </p:cNvPr>
            <p:cNvGrpSpPr/>
            <p:nvPr/>
          </p:nvGrpSpPr>
          <p:grpSpPr>
            <a:xfrm>
              <a:off x="1075778" y="2926080"/>
              <a:ext cx="4501124" cy="502920"/>
              <a:chOff x="1075778" y="1632690"/>
              <a:chExt cx="4501124" cy="502920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25CE9322-45A9-49F9-9F87-8F146F681ED2}"/>
                  </a:ext>
                </a:extLst>
              </p:cNvPr>
              <p:cNvGrpSpPr/>
              <p:nvPr/>
            </p:nvGrpSpPr>
            <p:grpSpPr>
              <a:xfrm>
                <a:off x="1720362" y="1653318"/>
                <a:ext cx="3856540" cy="461665"/>
                <a:chOff x="1567962" y="1500918"/>
                <a:chExt cx="3856540" cy="461665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FF2BE7A8-2AA6-4FD8-9DF0-D9D43CA9327C}"/>
                    </a:ext>
                  </a:extLst>
                </p:cNvPr>
                <p:cNvSpPr txBox="1"/>
                <p:nvPr/>
              </p:nvSpPr>
              <p:spPr>
                <a:xfrm>
                  <a:off x="1567962" y="1500918"/>
                  <a:ext cx="195189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400" dirty="0"/>
                    <a:t>Null to Option </a:t>
                  </a:r>
                </a:p>
              </p:txBody>
            </p: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3ED3276F-FFB3-46E2-955A-7FC992DE85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877055" y="1731752"/>
                  <a:ext cx="1547447" cy="8104"/>
                </a:xfrm>
                <a:prstGeom prst="straightConnector1">
                  <a:avLst/>
                </a:prstGeom>
                <a:ln w="25400">
                  <a:headEnd type="none"/>
                  <a:tailEnd type="triangle" w="lg" len="lg"/>
                </a:ln>
              </p:spPr>
              <p:style>
                <a:lnRef idx="1">
                  <a:schemeClr val="accent4"/>
                </a:lnRef>
                <a:fillRef idx="0">
                  <a:schemeClr val="accent4"/>
                </a:fillRef>
                <a:effectRef idx="0">
                  <a:schemeClr val="accent4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33" name="Picture 2" descr="Image result for warning sign vector">
                <a:extLst>
                  <a:ext uri="{FF2B5EF4-FFF2-40B4-BE49-F238E27FC236}">
                    <a16:creationId xmlns:a16="http://schemas.microsoft.com/office/drawing/2014/main" id="{D2FEF890-5F6C-4380-8B8F-A8324DF24C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5778" y="1632690"/>
                <a:ext cx="574766" cy="5029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D0136CE-4D41-4E48-A348-F92ED96BFA10}"/>
                </a:ext>
              </a:extLst>
            </p:cNvPr>
            <p:cNvSpPr txBox="1"/>
            <p:nvPr/>
          </p:nvSpPr>
          <p:spPr>
            <a:xfrm>
              <a:off x="6117336" y="2992874"/>
              <a:ext cx="2468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Address in Bridge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280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90F4FC-B51D-445A-B350-9BFFE702655F}"/>
              </a:ext>
            </a:extLst>
          </p:cNvPr>
          <p:cNvCxnSpPr>
            <a:cxnSpLocks/>
          </p:cNvCxnSpPr>
          <p:nvPr/>
        </p:nvCxnSpPr>
        <p:spPr>
          <a:xfrm flipV="1">
            <a:off x="3624469" y="399339"/>
            <a:ext cx="0" cy="605932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31B3977-71D0-498D-8B4F-E20FC58F29F0}"/>
              </a:ext>
            </a:extLst>
          </p:cNvPr>
          <p:cNvSpPr/>
          <p:nvPr/>
        </p:nvSpPr>
        <p:spPr>
          <a:xfrm>
            <a:off x="3870706" y="2767280"/>
            <a:ext cx="50136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0" dirty="0">
                <a:solidFill>
                  <a:srgbClr val="A02758"/>
                </a:solidFill>
              </a:rPr>
              <a:t>Thank you!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F511E7-4938-4291-956D-363BAEE0EE36}"/>
              </a:ext>
            </a:extLst>
          </p:cNvPr>
          <p:cNvGrpSpPr/>
          <p:nvPr/>
        </p:nvGrpSpPr>
        <p:grpSpPr>
          <a:xfrm>
            <a:off x="259690" y="2308941"/>
            <a:ext cx="3207819" cy="2240115"/>
            <a:chOff x="366955" y="1096614"/>
            <a:chExt cx="3207819" cy="224011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09333A-0D6C-4D0F-89BA-7DD371E0785E}"/>
                </a:ext>
              </a:extLst>
            </p:cNvPr>
            <p:cNvGrpSpPr/>
            <p:nvPr/>
          </p:nvGrpSpPr>
          <p:grpSpPr>
            <a:xfrm>
              <a:off x="366955" y="1876366"/>
              <a:ext cx="3207819" cy="655725"/>
              <a:chOff x="3076311" y="5753774"/>
              <a:chExt cx="3207819" cy="655725"/>
            </a:xfrm>
          </p:grpSpPr>
          <p:sp>
            <p:nvSpPr>
              <p:cNvPr id="9" name="Google Shape;87;p14">
                <a:extLst>
                  <a:ext uri="{FF2B5EF4-FFF2-40B4-BE49-F238E27FC236}">
                    <a16:creationId xmlns:a16="http://schemas.microsoft.com/office/drawing/2014/main" id="{53E9680E-E934-4A28-BE54-F42D718FEB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76311" y="5753774"/>
                <a:ext cx="3207819" cy="655725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42863" indent="-42863" algn="l" defTabSz="439502" rtl="0" eaLnBrk="1" latinLnBrk="0" hangingPunct="1">
                  <a:lnSpc>
                    <a:spcPts val="1560"/>
                  </a:lnSpc>
                  <a:spcBef>
                    <a:spcPts val="1350"/>
                  </a:spcBef>
                  <a:buClrTx/>
                  <a:buSzPct val="25000"/>
                  <a:buFont typeface="Myriad Pro" panose="020B0503030403020204" pitchFamily="34" charset="0"/>
                  <a:buChar char=" "/>
                  <a:defRPr sz="1800" b="0" i="0" kern="1200">
                    <a:solidFill>
                      <a:schemeClr val="tx1"/>
                    </a:solidFill>
                    <a:latin typeface="+mn-lt"/>
                    <a:ea typeface="Montserrat Light" charset="0"/>
                    <a:cs typeface="Montserrat Light" charset="0"/>
                  </a:defRPr>
                </a:lvl1pPr>
                <a:lvl2pPr marL="439502" indent="-216698" algn="l" defTabSz="439502" rtl="0" eaLnBrk="1" latinLnBrk="0" hangingPunct="1">
                  <a:lnSpc>
                    <a:spcPts val="1560"/>
                  </a:lnSpc>
                  <a:spcBef>
                    <a:spcPts val="450"/>
                  </a:spcBef>
                  <a:buClrTx/>
                  <a:buSzPct val="100000"/>
                  <a:buFont typeface="Lucida Grande"/>
                  <a:buChar char="-"/>
                  <a:defRPr sz="1800" b="0" i="0" kern="1200">
                    <a:solidFill>
                      <a:schemeClr val="tx1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2pPr>
                <a:lvl3pPr marL="662306" indent="-215174" algn="l" defTabSz="439502" rtl="0" eaLnBrk="1" latinLnBrk="0" hangingPunct="1">
                  <a:lnSpc>
                    <a:spcPts val="1560"/>
                  </a:lnSpc>
                  <a:spcBef>
                    <a:spcPts val="450"/>
                  </a:spcBef>
                  <a:buClrTx/>
                  <a:buSzPct val="100000"/>
                  <a:buFont typeface="Lucida Grande"/>
                  <a:buChar char="•"/>
                  <a:defRPr sz="1800" b="0" i="0" kern="1200">
                    <a:solidFill>
                      <a:schemeClr val="tx1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3pPr>
                <a:lvl4pPr marL="822543" indent="-160236" algn="l" defTabSz="439502" rtl="0" eaLnBrk="1" latinLnBrk="0" hangingPunct="1">
                  <a:lnSpc>
                    <a:spcPts val="1560"/>
                  </a:lnSpc>
                  <a:spcBef>
                    <a:spcPts val="450"/>
                  </a:spcBef>
                  <a:buClrTx/>
                  <a:buSzPct val="100000"/>
                  <a:buFont typeface="Wingdings" panose="05000000000000000000" pitchFamily="2" charset="2"/>
                  <a:buChar char="§"/>
                  <a:defRPr sz="1800" b="0" i="0" kern="1200" baseline="0">
                    <a:solidFill>
                      <a:schemeClr val="tx1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4pPr>
                <a:lvl5pPr marL="1046872" indent="-224330" algn="l" defTabSz="439502" rtl="0" eaLnBrk="1" latinLnBrk="0" hangingPunct="1">
                  <a:lnSpc>
                    <a:spcPts val="1560"/>
                  </a:lnSpc>
                  <a:spcBef>
                    <a:spcPts val="450"/>
                  </a:spcBef>
                  <a:buClrTx/>
                  <a:buSzPct val="100000"/>
                  <a:buFont typeface="Myriad Pro Light" panose="020B0403030403020204" pitchFamily="34" charset="0"/>
                  <a:buChar char="-"/>
                  <a:tabLst/>
                  <a:defRPr sz="1800" b="0" i="0" kern="1200" baseline="0">
                    <a:solidFill>
                      <a:schemeClr val="tx1"/>
                    </a:solidFill>
                    <a:latin typeface="Montserrat Light" charset="0"/>
                    <a:ea typeface="Montserrat Light" charset="0"/>
                    <a:cs typeface="Montserrat Light" charset="0"/>
                  </a:defRPr>
                </a:lvl5pPr>
                <a:lvl6pPr marL="1207107" indent="-161760" algn="l" defTabSz="439502" rtl="0" eaLnBrk="1" latinLnBrk="0" hangingPunct="1">
                  <a:spcBef>
                    <a:spcPts val="336"/>
                  </a:spcBef>
                  <a:buClr>
                    <a:schemeClr val="bg1">
                      <a:lumMod val="85000"/>
                    </a:schemeClr>
                  </a:buClr>
                  <a:buSzPct val="70000"/>
                  <a:buFont typeface="Lucida Grande"/>
                  <a:buChar char="•"/>
                  <a:defRPr sz="1100" b="0" i="0" kern="1200">
                    <a:solidFill>
                      <a:schemeClr val="bg1">
                        <a:lumMod val="50000"/>
                      </a:schemeClr>
                    </a:solidFill>
                    <a:latin typeface="Myriad Pro Light"/>
                    <a:ea typeface="+mn-ea"/>
                    <a:cs typeface="Arial"/>
                  </a:defRPr>
                </a:lvl6pPr>
                <a:lvl7pPr marL="2856767" indent="-219752" algn="l" defTabSz="43950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96270" indent="-219752" algn="l" defTabSz="43950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735771" indent="-219752" algn="l" defTabSz="439502" rtl="0" eaLnBrk="1" latinLnBrk="0" hangingPunct="1">
                  <a:spcBef>
                    <a:spcPct val="20000"/>
                  </a:spcBef>
                  <a:buFont typeface="Arial"/>
                  <a:buChar char="•"/>
                  <a:defRPr sz="18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Myriad Pro" panose="020B0503030403020204" pitchFamily="34" charset="0"/>
                  <a:buNone/>
                </a:pPr>
                <a:r>
                  <a:rPr lang="en-US" sz="2600" dirty="0"/>
                  <a:t>       @</a:t>
                </a:r>
                <a:r>
                  <a:rPr lang="en-US" sz="2600" dirty="0" err="1"/>
                  <a:t>marlonvilorio</a:t>
                </a:r>
                <a:endParaRPr lang="en-US" sz="2600" dirty="0"/>
              </a:p>
            </p:txBody>
          </p:sp>
          <p:pic>
            <p:nvPicPr>
              <p:cNvPr id="10" name="Picture 2" descr="https://lh3.googleusercontent.com/bkdLh5jzHkcAYDK4Ngdp-du7P753OkFU11EsxoPS5t3ngj3aLvoKH29KtXXWY-aIfmNrdPaX7jeblbq0jsClnoYbnXwchFxHoWF54uC8C3UlTZd45CX5nA9kYfR37U-ZRUeGNYlfaA">
                <a:extLst>
                  <a:ext uri="{FF2B5EF4-FFF2-40B4-BE49-F238E27FC236}">
                    <a16:creationId xmlns:a16="http://schemas.microsoft.com/office/drawing/2014/main" id="{2B03FFE1-3C27-4143-9CB5-15AB9AAA44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9317" y="5872804"/>
                <a:ext cx="365457" cy="417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AA768F-964C-4B23-B97F-600BE992B4D0}"/>
                </a:ext>
              </a:extLst>
            </p:cNvPr>
            <p:cNvGrpSpPr/>
            <p:nvPr/>
          </p:nvGrpSpPr>
          <p:grpSpPr>
            <a:xfrm>
              <a:off x="472377" y="2844286"/>
              <a:ext cx="1978486" cy="492443"/>
              <a:chOff x="472377" y="2844286"/>
              <a:chExt cx="1978486" cy="492443"/>
            </a:xfrm>
          </p:grpSpPr>
          <p:pic>
            <p:nvPicPr>
              <p:cNvPr id="2054" name="Picture 6" descr="Image result for github logo">
                <a:extLst>
                  <a:ext uri="{FF2B5EF4-FFF2-40B4-BE49-F238E27FC236}">
                    <a16:creationId xmlns:a16="http://schemas.microsoft.com/office/drawing/2014/main" id="{49F19952-B8C5-4F3C-BEB6-B98C506F6D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2377" y="2901462"/>
                <a:ext cx="420624" cy="420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F5DF3F9-650F-4727-9613-0F6F1FC43F02}"/>
                  </a:ext>
                </a:extLst>
              </p:cNvPr>
              <p:cNvSpPr/>
              <p:nvPr/>
            </p:nvSpPr>
            <p:spPr>
              <a:xfrm>
                <a:off x="893001" y="2844286"/>
                <a:ext cx="1557862" cy="4924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600" dirty="0"/>
                  <a:t>mavs0890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C0D9C5-CEFD-4FDD-A03E-5E153981B069}"/>
                </a:ext>
              </a:extLst>
            </p:cNvPr>
            <p:cNvSpPr/>
            <p:nvPr/>
          </p:nvSpPr>
          <p:spPr>
            <a:xfrm>
              <a:off x="472377" y="1096614"/>
              <a:ext cx="2765244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dirty="0"/>
                <a:t>You can find me at: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8478F50-F24D-492B-8BFC-8ECC38352142}"/>
              </a:ext>
            </a:extLst>
          </p:cNvPr>
          <p:cNvSpPr/>
          <p:nvPr/>
        </p:nvSpPr>
        <p:spPr>
          <a:xfrm>
            <a:off x="365112" y="1016240"/>
            <a:ext cx="29846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87398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FP in C#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B68E2DD-A4A8-478D-9977-C8F2079E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5970"/>
            <a:ext cx="9144000" cy="46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0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D9B4E06-838F-46C9-A365-1CB79EA23098}"/>
              </a:ext>
            </a:extLst>
          </p:cNvPr>
          <p:cNvSpPr/>
          <p:nvPr/>
        </p:nvSpPr>
        <p:spPr>
          <a:xfrm>
            <a:off x="523460" y="2967335"/>
            <a:ext cx="31010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A90F4FC-B51D-445A-B350-9BFFE702655F}"/>
              </a:ext>
            </a:extLst>
          </p:cNvPr>
          <p:cNvCxnSpPr>
            <a:cxnSpLocks/>
          </p:cNvCxnSpPr>
          <p:nvPr/>
        </p:nvCxnSpPr>
        <p:spPr>
          <a:xfrm flipV="1">
            <a:off x="3624469" y="399339"/>
            <a:ext cx="0" cy="6059322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31B3977-71D0-498D-8B4F-E20FC58F29F0}"/>
              </a:ext>
            </a:extLst>
          </p:cNvPr>
          <p:cNvSpPr/>
          <p:nvPr/>
        </p:nvSpPr>
        <p:spPr>
          <a:xfrm>
            <a:off x="3969025" y="2644170"/>
            <a:ext cx="50136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A02758"/>
                </a:solidFill>
              </a:rPr>
              <a:t>- Introducing F# to your org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E1DBB-771A-4BAF-BE1E-8866C4922C61}"/>
              </a:ext>
            </a:extLst>
          </p:cNvPr>
          <p:cNvSpPr/>
          <p:nvPr/>
        </p:nvSpPr>
        <p:spPr>
          <a:xfrm>
            <a:off x="3969025" y="3640879"/>
            <a:ext cx="4041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A02758"/>
                </a:solidFill>
              </a:rPr>
              <a:t>- C#/F# Interop (Demo)</a:t>
            </a:r>
          </a:p>
        </p:txBody>
      </p:sp>
    </p:spTree>
    <p:extLst>
      <p:ext uri="{BB962C8B-B14F-4D97-AF65-F5344CB8AC3E}">
        <p14:creationId xmlns:p14="http://schemas.microsoft.com/office/powerpoint/2010/main" val="438153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7243" y="177303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introduce F# to your org?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F709A0-E73D-46E8-9632-CA8A73D63D2E}"/>
              </a:ext>
            </a:extLst>
          </p:cNvPr>
          <p:cNvGrpSpPr/>
          <p:nvPr/>
        </p:nvGrpSpPr>
        <p:grpSpPr>
          <a:xfrm>
            <a:off x="2234839" y="819199"/>
            <a:ext cx="4657488" cy="2757015"/>
            <a:chOff x="2234839" y="819199"/>
            <a:chExt cx="4657488" cy="2757015"/>
          </a:xfrm>
        </p:grpSpPr>
        <p:pic>
          <p:nvPicPr>
            <p:cNvPr id="11" name="CTF_Display_People_Group_Informal.png" descr="CTF_Display_People_Group_Informal.png">
              <a:extLst>
                <a:ext uri="{FF2B5EF4-FFF2-40B4-BE49-F238E27FC236}">
                  <a16:creationId xmlns:a16="http://schemas.microsoft.com/office/drawing/2014/main" id="{9F63866B-5CCB-40B8-9DE6-A1895D03F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208221" y="819199"/>
              <a:ext cx="2733953" cy="273395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7D5E343-B304-4414-B482-557E732F18E9}"/>
                </a:ext>
              </a:extLst>
            </p:cNvPr>
            <p:cNvSpPr txBox="1">
              <a:spLocks/>
            </p:cNvSpPr>
            <p:nvPr/>
          </p:nvSpPr>
          <p:spPr>
            <a:xfrm>
              <a:off x="2234839" y="2923498"/>
              <a:ext cx="4657488" cy="652716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3200" dirty="0"/>
                <a:t>Start wit</a:t>
              </a:r>
              <a:r>
                <a:rPr lang="en-US" sz="3200" dirty="0">
                  <a:solidFill>
                    <a:srgbClr val="A02758"/>
                  </a:solidFill>
                </a:rPr>
                <a:t>h</a:t>
              </a:r>
              <a:r>
                <a:rPr lang="en-US" sz="3200" dirty="0"/>
                <a:t> your team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22017FD-A17E-4EE2-975F-5DE93A95A883}"/>
              </a:ext>
            </a:extLst>
          </p:cNvPr>
          <p:cNvGrpSpPr/>
          <p:nvPr/>
        </p:nvGrpSpPr>
        <p:grpSpPr>
          <a:xfrm>
            <a:off x="3327986" y="4222421"/>
            <a:ext cx="2614188" cy="1854762"/>
            <a:chOff x="3327986" y="4222421"/>
            <a:chExt cx="2614188" cy="1854762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367C8A9D-1820-4788-9321-4FFC6E82E894}"/>
                </a:ext>
              </a:extLst>
            </p:cNvPr>
            <p:cNvSpPr txBox="1">
              <a:spLocks/>
            </p:cNvSpPr>
            <p:nvPr/>
          </p:nvSpPr>
          <p:spPr>
            <a:xfrm>
              <a:off x="3327986" y="5653064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Experiment</a:t>
              </a:r>
            </a:p>
          </p:txBody>
        </p:sp>
        <p:pic>
          <p:nvPicPr>
            <p:cNvPr id="18" name="CTF_Display_NonTechObjects_Beaker.png" descr="CTF_Display_NonTechObjects_Beaker.png">
              <a:extLst>
                <a:ext uri="{FF2B5EF4-FFF2-40B4-BE49-F238E27FC236}">
                  <a16:creationId xmlns:a16="http://schemas.microsoft.com/office/drawing/2014/main" id="{2FFDB633-8A33-4FEB-8F40-8456AB116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991799" y="4222421"/>
              <a:ext cx="1286563" cy="1286563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079D402-6751-4B26-95B2-6FD2EE5C3A8A}"/>
              </a:ext>
            </a:extLst>
          </p:cNvPr>
          <p:cNvGrpSpPr/>
          <p:nvPr/>
        </p:nvGrpSpPr>
        <p:grpSpPr>
          <a:xfrm>
            <a:off x="654409" y="4216361"/>
            <a:ext cx="2614188" cy="1860821"/>
            <a:chOff x="654409" y="4216361"/>
            <a:chExt cx="2614188" cy="1860821"/>
          </a:xfrm>
        </p:grpSpPr>
        <p:pic>
          <p:nvPicPr>
            <p:cNvPr id="16" name="CTF_Display_NonTechObjects_Book.png" descr="CTF_Display_NonTechObjects_Book.png">
              <a:extLst>
                <a:ext uri="{FF2B5EF4-FFF2-40B4-BE49-F238E27FC236}">
                  <a16:creationId xmlns:a16="http://schemas.microsoft.com/office/drawing/2014/main" id="{4CA9EB09-130B-426B-AE2B-F929A8CC0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15192" y="4216361"/>
              <a:ext cx="1292623" cy="1292623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76BDB8B-2ED0-4ECD-84BF-C78D302B2338}"/>
                </a:ext>
              </a:extLst>
            </p:cNvPr>
            <p:cNvSpPr txBox="1">
              <a:spLocks/>
            </p:cNvSpPr>
            <p:nvPr/>
          </p:nvSpPr>
          <p:spPr>
            <a:xfrm>
              <a:off x="654409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Hour of Learning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E6EE4A-0CEA-4216-B08C-A9CCEB206EDD}"/>
              </a:ext>
            </a:extLst>
          </p:cNvPr>
          <p:cNvGrpSpPr/>
          <p:nvPr/>
        </p:nvGrpSpPr>
        <p:grpSpPr>
          <a:xfrm>
            <a:off x="6001563" y="4222421"/>
            <a:ext cx="2614188" cy="1867231"/>
            <a:chOff x="6001563" y="4222421"/>
            <a:chExt cx="2614188" cy="1867231"/>
          </a:xfrm>
        </p:grpSpPr>
        <p:pic>
          <p:nvPicPr>
            <p:cNvPr id="20" name="CTF_Display_AbstractIdeas_BL_Question Person.png" descr="CTF_Display_AbstractIdeas_BL_Question Person.png">
              <a:extLst>
                <a:ext uri="{FF2B5EF4-FFF2-40B4-BE49-F238E27FC236}">
                  <a16:creationId xmlns:a16="http://schemas.microsoft.com/office/drawing/2014/main" id="{0A96D6B4-84CA-4EAC-9DB5-F63010089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662346" y="4222421"/>
              <a:ext cx="1289299" cy="128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B9AD6EF-B887-48BA-868D-9E25852E4BC7}"/>
                </a:ext>
              </a:extLst>
            </p:cNvPr>
            <p:cNvSpPr txBox="1">
              <a:spLocks/>
            </p:cNvSpPr>
            <p:nvPr/>
          </p:nvSpPr>
          <p:spPr>
            <a:xfrm>
              <a:off x="6001563" y="566553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Address Concerns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80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00694 -0.4141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" y="-2071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get F# into your org?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B730F81-4D16-4206-B458-76CAC4054929}"/>
              </a:ext>
            </a:extLst>
          </p:cNvPr>
          <p:cNvGrpSpPr/>
          <p:nvPr/>
        </p:nvGrpSpPr>
        <p:grpSpPr>
          <a:xfrm>
            <a:off x="2234839" y="1008951"/>
            <a:ext cx="4657488" cy="2567263"/>
            <a:chOff x="2234839" y="1008951"/>
            <a:chExt cx="4657488" cy="2567263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7D5E343-B304-4414-B482-557E732F18E9}"/>
                </a:ext>
              </a:extLst>
            </p:cNvPr>
            <p:cNvSpPr txBox="1">
              <a:spLocks/>
            </p:cNvSpPr>
            <p:nvPr/>
          </p:nvSpPr>
          <p:spPr>
            <a:xfrm>
              <a:off x="2234839" y="2923498"/>
              <a:ext cx="4657488" cy="652716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3200" dirty="0"/>
                <a:t>Address Concerns</a:t>
              </a:r>
            </a:p>
          </p:txBody>
        </p:sp>
        <p:pic>
          <p:nvPicPr>
            <p:cNvPr id="12" name="CTF_Display_AbstractIdeas_BL_Question Person.png" descr="CTF_Display_AbstractIdeas_BL_Question Person.png">
              <a:extLst>
                <a:ext uri="{FF2B5EF4-FFF2-40B4-BE49-F238E27FC236}">
                  <a16:creationId xmlns:a16="http://schemas.microsoft.com/office/drawing/2014/main" id="{6FF5F84A-11D4-4A2C-AFB8-56155C22C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484482" y="1008951"/>
              <a:ext cx="2175035" cy="21750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8D85ED2-B1A5-4D75-B545-1B1A6610146F}"/>
              </a:ext>
            </a:extLst>
          </p:cNvPr>
          <p:cNvGrpSpPr/>
          <p:nvPr/>
        </p:nvGrpSpPr>
        <p:grpSpPr>
          <a:xfrm>
            <a:off x="654409" y="4059702"/>
            <a:ext cx="2614188" cy="1700953"/>
            <a:chOff x="654409" y="4376229"/>
            <a:chExt cx="2614188" cy="170095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76BDB8B-2ED0-4ECD-84BF-C78D302B2338}"/>
                </a:ext>
              </a:extLst>
            </p:cNvPr>
            <p:cNvSpPr txBox="1">
              <a:spLocks/>
            </p:cNvSpPr>
            <p:nvPr/>
          </p:nvSpPr>
          <p:spPr>
            <a:xfrm>
              <a:off x="654409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Future Opportunities</a:t>
              </a:r>
            </a:p>
          </p:txBody>
        </p:sp>
        <p:pic>
          <p:nvPicPr>
            <p:cNvPr id="15" name="CTF_Display_NonTechObjects_Ladder.png" descr="CTF_Display_NonTechObjects_Ladder.png">
              <a:extLst>
                <a:ext uri="{FF2B5EF4-FFF2-40B4-BE49-F238E27FC236}">
                  <a16:creationId xmlns:a16="http://schemas.microsoft.com/office/drawing/2014/main" id="{A9A08C84-A6DD-4CEF-850B-E085E73B2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323878" y="4376229"/>
              <a:ext cx="1289306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E64F1CC-1ED7-49B5-B47C-CE8352B36B56}"/>
              </a:ext>
            </a:extLst>
          </p:cNvPr>
          <p:cNvGrpSpPr/>
          <p:nvPr/>
        </p:nvGrpSpPr>
        <p:grpSpPr>
          <a:xfrm>
            <a:off x="3331500" y="4059702"/>
            <a:ext cx="2614188" cy="1700954"/>
            <a:chOff x="3327986" y="4376229"/>
            <a:chExt cx="2614188" cy="1700954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367C8A9D-1820-4788-9321-4FFC6E82E894}"/>
                </a:ext>
              </a:extLst>
            </p:cNvPr>
            <p:cNvSpPr txBox="1">
              <a:spLocks/>
            </p:cNvSpPr>
            <p:nvPr/>
          </p:nvSpPr>
          <p:spPr>
            <a:xfrm>
              <a:off x="3327986" y="5653064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Being a Noob</a:t>
              </a:r>
            </a:p>
          </p:txBody>
        </p:sp>
        <p:pic>
          <p:nvPicPr>
            <p:cNvPr id="22" name="CTF_Display_AbstractIdeas_BL_Arrow_Circle.png" descr="CTF_Display_AbstractIdeas_BL_Arrow_Circle.png">
              <a:extLst>
                <a:ext uri="{FF2B5EF4-FFF2-40B4-BE49-F238E27FC236}">
                  <a16:creationId xmlns:a16="http://schemas.microsoft.com/office/drawing/2014/main" id="{F48E9FD3-879B-481C-8E32-D6CE5C755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90428" y="4376229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ED8121-BB48-41F1-99AF-B7FE991E0677}"/>
              </a:ext>
            </a:extLst>
          </p:cNvPr>
          <p:cNvGrpSpPr/>
          <p:nvPr/>
        </p:nvGrpSpPr>
        <p:grpSpPr>
          <a:xfrm>
            <a:off x="6001563" y="4151698"/>
            <a:ext cx="2614188" cy="1725893"/>
            <a:chOff x="6001563" y="4363759"/>
            <a:chExt cx="2614188" cy="1725893"/>
          </a:xfrm>
        </p:grpSpPr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CB9AD6EF-B887-48BA-868D-9E25852E4BC7}"/>
                </a:ext>
              </a:extLst>
            </p:cNvPr>
            <p:cNvSpPr txBox="1">
              <a:spLocks/>
            </p:cNvSpPr>
            <p:nvPr/>
          </p:nvSpPr>
          <p:spPr>
            <a:xfrm>
              <a:off x="6001563" y="566553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Fear of FP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B48643-C3D0-49A9-9039-FB799F18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6976" y="4363759"/>
              <a:ext cx="1293308" cy="1289304"/>
            </a:xfrm>
            <a:prstGeom prst="rect">
              <a:avLst/>
            </a:prstGeom>
          </p:spPr>
        </p:pic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04A2963F-019C-4485-9163-38202277844C}"/>
              </a:ext>
            </a:extLst>
          </p:cNvPr>
          <p:cNvSpPr txBox="1">
            <a:spLocks/>
          </p:cNvSpPr>
          <p:nvPr/>
        </p:nvSpPr>
        <p:spPr>
          <a:xfrm>
            <a:off x="661437" y="5670169"/>
            <a:ext cx="2614188" cy="748477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marL="342900" indent="-342900" algn="ctr">
              <a:buFontTx/>
              <a:buChar char="-"/>
            </a:pPr>
            <a:r>
              <a:rPr lang="en-US" sz="2000" dirty="0"/>
              <a:t>Better Dev</a:t>
            </a:r>
          </a:p>
          <a:p>
            <a:pPr marL="342900" indent="-342900" algn="ctr">
              <a:buFontTx/>
              <a:buChar char="-"/>
            </a:pPr>
            <a:r>
              <a:rPr lang="en-US" sz="2000" dirty="0"/>
              <a:t>Not All Or Nothing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EA720FD-D713-4406-B9E1-FB67B4B4C810}"/>
              </a:ext>
            </a:extLst>
          </p:cNvPr>
          <p:cNvSpPr txBox="1">
            <a:spLocks/>
          </p:cNvSpPr>
          <p:nvPr/>
        </p:nvSpPr>
        <p:spPr>
          <a:xfrm>
            <a:off x="3268597" y="5665532"/>
            <a:ext cx="2614188" cy="424119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/>
            <a:r>
              <a:rPr lang="en-US" sz="2000" dirty="0"/>
              <a:t>- Easy to Learn</a:t>
            </a:r>
          </a:p>
        </p:txBody>
      </p:sp>
    </p:spTree>
    <p:extLst>
      <p:ext uri="{BB962C8B-B14F-4D97-AF65-F5344CB8AC3E}">
        <p14:creationId xmlns:p14="http://schemas.microsoft.com/office/powerpoint/2010/main" val="222439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FP in C#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1CC31C2-2B06-4592-A6BA-7AA6F63AE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1364959"/>
            <a:ext cx="66579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4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FP in C#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AF094D6-54DD-4AF3-9E18-367BD2CE6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" y="1115636"/>
            <a:ext cx="8372282" cy="525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FP in C#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AEFA47-5D76-4603-BFC2-A6C0D9BB8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92" y="1084932"/>
            <a:ext cx="8335866" cy="52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78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get F# into your org?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51EEE9AB-2F00-41B0-8D08-7CABD647DD93}"/>
              </a:ext>
            </a:extLst>
          </p:cNvPr>
          <p:cNvGrpSpPr/>
          <p:nvPr/>
        </p:nvGrpSpPr>
        <p:grpSpPr>
          <a:xfrm>
            <a:off x="2234839" y="1124026"/>
            <a:ext cx="4657488" cy="2452188"/>
            <a:chOff x="2234839" y="1124026"/>
            <a:chExt cx="4657488" cy="2452188"/>
          </a:xfrm>
        </p:grpSpPr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47D5E343-B304-4414-B482-557E732F18E9}"/>
                </a:ext>
              </a:extLst>
            </p:cNvPr>
            <p:cNvSpPr txBox="1">
              <a:spLocks/>
            </p:cNvSpPr>
            <p:nvPr/>
          </p:nvSpPr>
          <p:spPr>
            <a:xfrm>
              <a:off x="2234839" y="2923498"/>
              <a:ext cx="4657488" cy="652716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3200" dirty="0"/>
                <a:t>Convince your boss</a:t>
              </a:r>
            </a:p>
          </p:txBody>
        </p:sp>
        <p:pic>
          <p:nvPicPr>
            <p:cNvPr id="16" name="CTF_Display_People_Officer_Male_Circle.png" descr="CTF_Display_People_Officer_Male_Circle.png">
              <a:extLst>
                <a:ext uri="{FF2B5EF4-FFF2-40B4-BE49-F238E27FC236}">
                  <a16:creationId xmlns:a16="http://schemas.microsoft.com/office/drawing/2014/main" id="{59557694-05DA-4A7F-AC5D-AD3305022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21762" y="1124026"/>
              <a:ext cx="1900475" cy="1900475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720B8F6-29A9-49AF-9F99-70A9948EE217}"/>
              </a:ext>
            </a:extLst>
          </p:cNvPr>
          <p:cNvGrpSpPr/>
          <p:nvPr/>
        </p:nvGrpSpPr>
        <p:grpSpPr>
          <a:xfrm>
            <a:off x="5068685" y="4209951"/>
            <a:ext cx="2614188" cy="1867231"/>
            <a:chOff x="5068685" y="4209951"/>
            <a:chExt cx="2614188" cy="1867231"/>
          </a:xfrm>
        </p:grpSpPr>
        <p:pic>
          <p:nvPicPr>
            <p:cNvPr id="18" name="CTF_Display_AbstractIdeas_BL_Question Person.png" descr="CTF_Display_AbstractIdeas_BL_Question Person.png">
              <a:extLst>
                <a:ext uri="{FF2B5EF4-FFF2-40B4-BE49-F238E27FC236}">
                  <a16:creationId xmlns:a16="http://schemas.microsoft.com/office/drawing/2014/main" id="{F96D8C06-5D74-44DB-9F4A-35E1A5905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729468" y="4209951"/>
              <a:ext cx="1289299" cy="128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7D666566-A098-4C09-A6F9-1F4DCD812B32}"/>
                </a:ext>
              </a:extLst>
            </p:cNvPr>
            <p:cNvSpPr txBox="1">
              <a:spLocks/>
            </p:cNvSpPr>
            <p:nvPr/>
          </p:nvSpPr>
          <p:spPr>
            <a:xfrm>
              <a:off x="5068685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Address Concerns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D8F3491-9F4B-4385-8A60-6B9416498AB9}"/>
              </a:ext>
            </a:extLst>
          </p:cNvPr>
          <p:cNvGrpSpPr/>
          <p:nvPr/>
        </p:nvGrpSpPr>
        <p:grpSpPr>
          <a:xfrm>
            <a:off x="1462792" y="4363759"/>
            <a:ext cx="2614188" cy="1713423"/>
            <a:chOff x="1462792" y="4363759"/>
            <a:chExt cx="2614188" cy="1713423"/>
          </a:xfrm>
        </p:grpSpPr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D76BDB8B-2ED0-4ECD-84BF-C78D302B2338}"/>
                </a:ext>
              </a:extLst>
            </p:cNvPr>
            <p:cNvSpPr txBox="1">
              <a:spLocks/>
            </p:cNvSpPr>
            <p:nvPr/>
          </p:nvSpPr>
          <p:spPr>
            <a:xfrm>
              <a:off x="1462792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Show Advantages</a:t>
              </a:r>
            </a:p>
          </p:txBody>
        </p:sp>
        <p:pic>
          <p:nvPicPr>
            <p:cNvPr id="24" name="CTF_Display_NonTechObjects_Light_Bulb_Gear.png" descr="CTF_Display_NonTechObjects_Light_Bulb_Gear.png">
              <a:extLst>
                <a:ext uri="{FF2B5EF4-FFF2-40B4-BE49-F238E27FC236}">
                  <a16:creationId xmlns:a16="http://schemas.microsoft.com/office/drawing/2014/main" id="{2AA72417-A943-457F-95EB-86D6E77BE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2125233" y="4363759"/>
              <a:ext cx="1289306" cy="128930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4671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5660" y="278306"/>
            <a:ext cx="7552679" cy="669345"/>
          </a:xfrm>
        </p:spPr>
        <p:txBody>
          <a:bodyPr/>
          <a:lstStyle/>
          <a:p>
            <a:pPr algn="ctr"/>
            <a:r>
              <a:rPr lang="en-US" dirty="0"/>
              <a:t>How do you get F# into your org?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7D5E343-B304-4414-B482-557E732F18E9}"/>
              </a:ext>
            </a:extLst>
          </p:cNvPr>
          <p:cNvSpPr txBox="1">
            <a:spLocks/>
          </p:cNvSpPr>
          <p:nvPr/>
        </p:nvSpPr>
        <p:spPr>
          <a:xfrm>
            <a:off x="2234839" y="2923498"/>
            <a:ext cx="4657488" cy="652716"/>
          </a:xfrm>
          <a:prstGeom prst="rect">
            <a:avLst/>
          </a:prstGeom>
        </p:spPr>
        <p:txBody>
          <a:bodyPr vert="horz" lIns="0" tIns="43960" rIns="87919" bIns="43960" rtlCol="0" anchor="b" anchorCtr="0">
            <a:normAutofit/>
          </a:bodyPr>
          <a:lstStyle>
            <a:lvl1pPr algn="l" defTabSz="439502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599" b="0" i="0" kern="1200" cap="none" spc="-84" baseline="0">
                <a:solidFill>
                  <a:schemeClr val="accent4"/>
                </a:solidFill>
                <a:latin typeface="+mj-lt"/>
                <a:ea typeface="Montserrat Ultra Light" charset="0"/>
                <a:cs typeface="Montserrat Ultra Light" charset="0"/>
              </a:defRPr>
            </a:lvl1pPr>
          </a:lstStyle>
          <a:p>
            <a:pPr algn="ctr"/>
            <a:r>
              <a:rPr lang="en-US" sz="3200" dirty="0"/>
              <a:t>Show Advantages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8F6BAF6-97B3-45DA-B897-102B9249BB36}"/>
              </a:ext>
            </a:extLst>
          </p:cNvPr>
          <p:cNvCxnSpPr>
            <a:cxnSpLocks/>
          </p:cNvCxnSpPr>
          <p:nvPr/>
        </p:nvCxnSpPr>
        <p:spPr>
          <a:xfrm>
            <a:off x="599554" y="1016291"/>
            <a:ext cx="8071054" cy="0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100000">
                  <a:srgbClr val="EC0D7D"/>
                </a:gs>
              </a:gsLst>
              <a:lin ang="4800000" scaled="0"/>
            </a:gra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CTF_Display_NonTechObjects_Light_Bulb_Gear.png" descr="CTF_Display_NonTechObjects_Light_Bulb_Gear.png">
            <a:extLst>
              <a:ext uri="{FF2B5EF4-FFF2-40B4-BE49-F238E27FC236}">
                <a16:creationId xmlns:a16="http://schemas.microsoft.com/office/drawing/2014/main" id="{65C76903-60B2-493A-BC3B-42BEBF4D9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12605" y="1170100"/>
            <a:ext cx="1901955" cy="19019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2DA20BC-3802-4FF2-A5C4-72A2B88ACD37}"/>
              </a:ext>
            </a:extLst>
          </p:cNvPr>
          <p:cNvGrpSpPr/>
          <p:nvPr/>
        </p:nvGrpSpPr>
        <p:grpSpPr>
          <a:xfrm>
            <a:off x="6001563" y="4222421"/>
            <a:ext cx="2614188" cy="1867231"/>
            <a:chOff x="6001563" y="4222421"/>
            <a:chExt cx="2614188" cy="1867231"/>
          </a:xfrm>
        </p:grpSpPr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2F837128-9249-47CB-B964-F6697386E16F}"/>
                </a:ext>
              </a:extLst>
            </p:cNvPr>
            <p:cNvSpPr txBox="1">
              <a:spLocks/>
            </p:cNvSpPr>
            <p:nvPr/>
          </p:nvSpPr>
          <p:spPr>
            <a:xfrm>
              <a:off x="6001563" y="566553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Powerful Type System</a:t>
              </a:r>
            </a:p>
          </p:txBody>
        </p:sp>
        <p:pic>
          <p:nvPicPr>
            <p:cNvPr id="23" name="CTF_Display_AbstractIdeas_BL_Check_Mark_Circle_Thick.png" descr="CTF_Display_AbstractIdeas_BL_Check_Mark_Circle_Thick.png">
              <a:extLst>
                <a:ext uri="{FF2B5EF4-FFF2-40B4-BE49-F238E27FC236}">
                  <a16:creationId xmlns:a16="http://schemas.microsoft.com/office/drawing/2014/main" id="{57BC2943-6343-49D1-8E75-F9B2A3A7C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6662346" y="4222421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4738B7-84CC-40C8-81D8-5804DB6935C2}"/>
              </a:ext>
            </a:extLst>
          </p:cNvPr>
          <p:cNvGrpSpPr/>
          <p:nvPr/>
        </p:nvGrpSpPr>
        <p:grpSpPr>
          <a:xfrm>
            <a:off x="3327986" y="4222421"/>
            <a:ext cx="2614188" cy="1854762"/>
            <a:chOff x="3327986" y="4222421"/>
            <a:chExt cx="2614188" cy="1854762"/>
          </a:xfrm>
        </p:grpSpPr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9DDE7451-5784-4526-B89D-5EDDCDF175BC}"/>
                </a:ext>
              </a:extLst>
            </p:cNvPr>
            <p:cNvSpPr txBox="1">
              <a:spLocks/>
            </p:cNvSpPr>
            <p:nvPr/>
          </p:nvSpPr>
          <p:spPr>
            <a:xfrm>
              <a:off x="3327986" y="5653064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No more FP in C#</a:t>
              </a:r>
            </a:p>
          </p:txBody>
        </p:sp>
        <p:pic>
          <p:nvPicPr>
            <p:cNvPr id="25" name="CTF_Display_AbstractIdeas_BL_Switch.png" descr="CTF_Display_AbstractIdeas_BL_Switch.png">
              <a:extLst>
                <a:ext uri="{FF2B5EF4-FFF2-40B4-BE49-F238E27FC236}">
                  <a16:creationId xmlns:a16="http://schemas.microsoft.com/office/drawing/2014/main" id="{3114D8BC-BF33-4942-8E64-D7997CD4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990428" y="4222421"/>
              <a:ext cx="1289304" cy="128930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317093F-0291-4773-99F3-61080EDE03DC}"/>
              </a:ext>
            </a:extLst>
          </p:cNvPr>
          <p:cNvGrpSpPr/>
          <p:nvPr/>
        </p:nvGrpSpPr>
        <p:grpSpPr>
          <a:xfrm>
            <a:off x="654409" y="4376229"/>
            <a:ext cx="2614188" cy="1700953"/>
            <a:chOff x="654409" y="4376229"/>
            <a:chExt cx="2614188" cy="1700953"/>
          </a:xfrm>
        </p:grpSpPr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0E05D3C6-C6AB-4D7B-BDA8-9E4DD79D06F0}"/>
                </a:ext>
              </a:extLst>
            </p:cNvPr>
            <p:cNvSpPr txBox="1">
              <a:spLocks/>
            </p:cNvSpPr>
            <p:nvPr/>
          </p:nvSpPr>
          <p:spPr>
            <a:xfrm>
              <a:off x="654409" y="5653063"/>
              <a:ext cx="2614188" cy="424119"/>
            </a:xfrm>
            <a:prstGeom prst="rect">
              <a:avLst/>
            </a:prstGeom>
          </p:spPr>
          <p:txBody>
            <a:bodyPr vert="horz" lIns="0" tIns="43960" rIns="87919" bIns="43960" rtlCol="0" anchor="b" anchorCtr="0">
              <a:normAutofit/>
            </a:bodyPr>
            <a:lstStyle>
              <a:lvl1pPr algn="l" defTabSz="439502" rtl="0" eaLnBrk="1" latinLnBrk="0" hangingPunct="1">
                <a:lnSpc>
                  <a:spcPct val="85000"/>
                </a:lnSpc>
                <a:spcBef>
                  <a:spcPct val="0"/>
                </a:spcBef>
                <a:buNone/>
                <a:defRPr sz="3599" b="0" i="0" kern="1200" cap="none" spc="-84" baseline="0">
                  <a:solidFill>
                    <a:schemeClr val="accent4"/>
                  </a:solidFill>
                  <a:latin typeface="+mj-lt"/>
                  <a:ea typeface="Montserrat Ultra Light" charset="0"/>
                  <a:cs typeface="Montserrat Ultra Light" charset="0"/>
                </a:defRPr>
              </a:lvl1pPr>
            </a:lstStyle>
            <a:p>
              <a:pPr algn="ctr"/>
              <a:r>
                <a:rPr lang="en-US" sz="2400" dirty="0"/>
                <a:t>.NET Language</a:t>
              </a:r>
            </a:p>
          </p:txBody>
        </p:sp>
        <p:pic>
          <p:nvPicPr>
            <p:cNvPr id="26" name="PS_Display_062116_Roles_Data.png" descr="PS_Display_062116_Roles_Data.png">
              <a:extLst>
                <a:ext uri="{FF2B5EF4-FFF2-40B4-BE49-F238E27FC236}">
                  <a16:creationId xmlns:a16="http://schemas.microsoft.com/office/drawing/2014/main" id="{30EC6E46-EDE6-4CF4-A22B-1E16313F0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318512" y="4376229"/>
              <a:ext cx="1289302" cy="1289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12072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ralsight default theme">
  <a:themeElements>
    <a:clrScheme name="Custom 1">
      <a:dk1>
        <a:srgbClr val="404040"/>
      </a:dk1>
      <a:lt1>
        <a:srgbClr val="FFFFFF"/>
      </a:lt1>
      <a:dk2>
        <a:srgbClr val="303030"/>
      </a:dk2>
      <a:lt2>
        <a:srgbClr val="E5E5E5"/>
      </a:lt2>
      <a:accent1>
        <a:srgbClr val="F05A28"/>
      </a:accent1>
      <a:accent2>
        <a:srgbClr val="E80A89"/>
      </a:accent2>
      <a:accent3>
        <a:srgbClr val="0C9DBF"/>
      </a:accent3>
      <a:accent4>
        <a:srgbClr val="A02758"/>
      </a:accent4>
      <a:accent5>
        <a:srgbClr val="9BC84D"/>
      </a:accent5>
      <a:accent6>
        <a:srgbClr val="606060"/>
      </a:accent6>
      <a:hlink>
        <a:srgbClr val="0C9DBF"/>
      </a:hlink>
      <a:folHlink>
        <a:srgbClr val="A02758"/>
      </a:folHlink>
    </a:clrScheme>
    <a:fontScheme name="August2015">
      <a:majorFont>
        <a:latin typeface="Montserrat-UltraLight"/>
        <a:ea typeface=""/>
        <a:cs typeface=""/>
      </a:majorFont>
      <a:minorFont>
        <a:latin typeface="Montserrat-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>
          <a:solidFill>
            <a:schemeClr val="accent1"/>
          </a:solidFill>
          <a:headEnd type="none"/>
          <a:tailEnd type="non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S_AuthorDeck_v02.potx" id="{AB481A50-328F-415C-A08E-EE1559D0AE62}" vid="{ED73D52C-D394-41FA-B84C-FDD2CD08EC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46896</TotalTime>
  <Words>782</Words>
  <Application>Microsoft Office PowerPoint</Application>
  <PresentationFormat>On-screen Show (4:3)</PresentationFormat>
  <Paragraphs>125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2" baseType="lpstr">
      <vt:lpstr>Arial</vt:lpstr>
      <vt:lpstr>Calibri</vt:lpstr>
      <vt:lpstr>Gotham Light</vt:lpstr>
      <vt:lpstr>Gotham Rounded Light</vt:lpstr>
      <vt:lpstr>Lucida Grande</vt:lpstr>
      <vt:lpstr>Montserrat</vt:lpstr>
      <vt:lpstr>Montserrat Light</vt:lpstr>
      <vt:lpstr>Montserrat Ultra Light</vt:lpstr>
      <vt:lpstr>Montserrat-Regular</vt:lpstr>
      <vt:lpstr>Montserrat-UltraLight</vt:lpstr>
      <vt:lpstr>Myriad Pro</vt:lpstr>
      <vt:lpstr>Myriad Pro Light</vt:lpstr>
      <vt:lpstr>Wingdings</vt:lpstr>
      <vt:lpstr>Pluralsight default theme</vt:lpstr>
      <vt:lpstr>PowerPoint Presentation</vt:lpstr>
      <vt:lpstr>PowerPoint Presentation</vt:lpstr>
      <vt:lpstr>How do you introduce F# to your org?</vt:lpstr>
      <vt:lpstr>How do you get F# into your org?</vt:lpstr>
      <vt:lpstr>FP in C#</vt:lpstr>
      <vt:lpstr>FP in C#</vt:lpstr>
      <vt:lpstr>FP in C#</vt:lpstr>
      <vt:lpstr>How do you get F# into your org?</vt:lpstr>
      <vt:lpstr>How do you get F# into your org?</vt:lpstr>
      <vt:lpstr>How do you get F# into your org?</vt:lpstr>
      <vt:lpstr>How do you bring your team up to speed?</vt:lpstr>
      <vt:lpstr>Where do you start?</vt:lpstr>
      <vt:lpstr>PowerPoint Presentation</vt:lpstr>
      <vt:lpstr>Demo</vt:lpstr>
      <vt:lpstr>Demo Summary</vt:lpstr>
      <vt:lpstr>Demo Summary</vt:lpstr>
      <vt:lpstr>PowerPoint Presentation</vt:lpstr>
      <vt:lpstr>FP in C#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F#, .NET’s Functional Programming Language</dc:title>
  <dc:creator>Marlon Vilorio</dc:creator>
  <cp:lastModifiedBy>Marlon Vilorio</cp:lastModifiedBy>
  <cp:revision>181</cp:revision>
  <dcterms:created xsi:type="dcterms:W3CDTF">2018-10-15T18:20:40Z</dcterms:created>
  <dcterms:modified xsi:type="dcterms:W3CDTF">2019-04-16T12:09:52Z</dcterms:modified>
</cp:coreProperties>
</file>